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22.xml" ContentType="application/vnd.openxmlformats-officedocument.presentationml.slide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97A0972-89AD-406F-B112-98B1453F33F3}">
          <p14:sldIdLst>
            <p14:sldId id="275"/>
            <p14:sldId id="259"/>
            <p14:sldId id="260"/>
            <p14:sldId id="261"/>
            <p14:sldId id="256"/>
            <p14:sldId id="257"/>
            <p14:sldId id="263"/>
            <p14:sldId id="266"/>
            <p14:sldId id="267"/>
            <p14:sldId id="265"/>
            <p14:sldId id="264"/>
            <p14:sldId id="270"/>
          </p14:sldIdLst>
        </p14:section>
        <p14:section name="Цифровая грамотность" id="{AD85BA73-4F1A-4336-8328-3B883D401645}">
          <p14:sldIdLst>
            <p14:sldId id="286"/>
            <p14:sldId id="280"/>
            <p14:sldId id="282"/>
            <p14:sldId id="283"/>
          </p14:sldIdLst>
        </p14:section>
        <p14:section name="Мошенничество" id="{5D2A0E93-ADA3-4F5C-BBD0-328C1227B8B3}">
          <p14:sldIdLst>
            <p14:sldId id="285"/>
            <p14:sldId id="277"/>
            <p14:sldId id="278"/>
            <p14:sldId id="279"/>
            <p14:sldId id="287"/>
            <p14:sldId id="289"/>
            <p14:sldId id="274"/>
            <p14:sldId id="2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AC68"/>
    <a:srgbClr val="6BA63F"/>
    <a:srgbClr val="5B9BD5"/>
    <a:srgbClr val="274A98"/>
    <a:srgbClr val="013FA8"/>
    <a:srgbClr val="2F5597"/>
    <a:srgbClr val="9DC3E6"/>
    <a:srgbClr val="000000"/>
  </p:clrMru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>
        <p:guide pos="1003" orient="horz"/>
        <p:guide pos="6017"/>
        <p:guide pos="166"/>
        <p:guide pos="1729" orient="horz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theme" Target="theme/theme3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 /><Relationship Id="rId32" Type="http://schemas.openxmlformats.org/officeDocument/2006/relationships/tableStyles" Target="tableStyles.xml" /><Relationship Id="rId33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32003-A3E3-48B2-B0BD-229B0276CA9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ChangeAspect="1" noGrp="1" noRo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82603-F647-413C-B50D-4F18C55015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B7D8-F5BD-42FC-A330-34DB326A029E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A425-0580-458F-A8D3-82156EC20267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4E8D-3F5B-4CC5-97C1-A090A6A3366F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FCFB-061C-4DE9-B8F9-52EC3E1C0D3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4D95-9E3E-4DFB-B80D-26BB1819F3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5A4C-148F-44BA-829C-071187F228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9EB-5ACE-43DE-A4D3-68B9776B35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C1A3-B829-42B9-96D1-155729FE41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085-F06B-4F38-AC05-5C56BF87BCA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8EB5-C74F-4945-8EF4-391DD16C0F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2D28-D5FF-4BDF-A7C5-DB3E3BC87E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765F-AB63-41C2-B3B9-23293585EC65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F78E-791C-437C-8EB3-A49C0ED213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C09B-29C4-4907-B179-135D6CAE03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93A0-598D-47F0-887D-D6933C9EC67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0971-2A1D-4C3D-B7EB-CBC211738A75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938F-0716-4FD3-9AFE-7F957669240D}" type="datetime1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1C3C-9418-4B90-9D4D-0B73FD3F3A66}" type="datetime1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539B-4069-4C06-A495-E4362B84401F}" type="datetime1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A519-E459-4923-997D-35B441CF99C1}" type="datetime1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1593-9CF9-4FE2-B992-2EEDE0294822}" type="datetime1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49"/>
            <a:ext cx="2743200" cy="365125"/>
          </a:xfrm>
        </p:spPr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3F33-C3B2-4979-8712-FC592D7CD80C}" type="datetime1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68773-1775-42FC-80B4-D4EEB3373256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0BF3-53E2-474B-B35F-BB66E24400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213A-58A7-4F23-A319-FC035A16C7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B421-89A7-41AA-80E6-1895113F23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8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23.png"/><Relationship Id="rId4" Type="http://schemas.openxmlformats.org/officeDocument/2006/relationships/image" Target="../media/image8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8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8.png"/><Relationship Id="rId4" Type="http://schemas.openxmlformats.org/officeDocument/2006/relationships/image" Target="../media/image26.jpg"/><Relationship Id="rId5" Type="http://schemas.openxmlformats.org/officeDocument/2006/relationships/image" Target="../media/image27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34.png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hyperlink" Target="https://cbr.ru/fmp_check/" TargetMode="External"/><Relationship Id="rId4" Type="http://schemas.openxmlformats.org/officeDocument/2006/relationships/image" Target="../media/image8.png"/><Relationship Id="rId5" Type="http://schemas.openxmlformats.org/officeDocument/2006/relationships/image" Target="../media/image35.png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8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9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/>
          <p:nvPr/>
        </p:nvSpPr>
        <p:spPr>
          <a:xfrm>
            <a:off x="507878" y="171274"/>
            <a:ext cx="8678851" cy="3161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ОСНОВЫ ФИНАНСОВОЙ </a:t>
            </a:r>
            <a:r>
              <a:rPr lang="ru-RU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ГРАМОТНОСТИ</a:t>
            </a:r>
            <a:endParaRPr lang="ru-RU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11446177" y="5973372"/>
            <a:ext cx="277369" cy="2773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8791523" y="3137170"/>
            <a:ext cx="1563627" cy="144475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6203019" y="5367892"/>
            <a:ext cx="2676062" cy="130017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05036" y="3504134"/>
            <a:ext cx="2953518" cy="158191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273311" y="1752067"/>
            <a:ext cx="277369" cy="27736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998393" y="298437"/>
            <a:ext cx="893066" cy="115519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9769"/>
          <a:stretch/>
        </p:blipFill>
        <p:spPr>
          <a:xfrm>
            <a:off x="-8546" y="4363672"/>
            <a:ext cx="1254522" cy="1444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56236" y="2304791"/>
            <a:ext cx="6791495" cy="984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7" name="Заголовок 5"/>
          <p:cNvSpPr txBox="1"/>
          <p:nvPr/>
        </p:nvSpPr>
        <p:spPr>
          <a:xfrm>
            <a:off x="156236" y="164227"/>
            <a:ext cx="7133327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ФИНАНСОВАЯ ПОДУШКА БЕЗОПАСНОСТИ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6236" y="1313760"/>
            <a:ext cx="7509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50"/>
              </a:spcBef>
              <a:buClr>
                <a:srgbClr val="3F3F3F"/>
              </a:buClr>
              <a:buSzPts val="1600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Это некоторый запас денег, который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помогает пережить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временные финансовые трудности или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смягчить их последствия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5423" y="3601307"/>
            <a:ext cx="6542308" cy="190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50"/>
              </a:spcBef>
              <a:buClr>
                <a:srgbClr val="3F3F3F"/>
              </a:buClr>
              <a:buSzPts val="1600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Эти деньги </a:t>
            </a:r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НЕ</a:t>
            </a:r>
            <a:r>
              <a:rPr lang="ru-RU" sz="1600" b="1" dirty="0">
                <a:solidFill>
                  <a:srgbClr val="3F3F3F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расходуются на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обычные нужды семьи.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  <a:sym typeface="Arial"/>
            </a:endParaRPr>
          </a:p>
          <a:p>
            <a:pPr>
              <a:spcBef>
                <a:spcPts val="750"/>
              </a:spcBef>
              <a:buClr>
                <a:srgbClr val="3F3F3F"/>
              </a:buClr>
              <a:buSzPts val="1600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Деньги используются в случае, если в семье происходят </a:t>
            </a:r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кризисные события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, например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:</a:t>
            </a:r>
          </a:p>
          <a:p>
            <a:pPr marL="285750" indent="-285750">
              <a:spcBef>
                <a:spcPts val="600"/>
              </a:spcBef>
              <a:buFont typeface="Wingdings" pitchFamily="2" charset="2" panose="05000000000000000000"/>
              <a:buChar char="§"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непредвиденные расходы на ремонт авто или дома;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spcBef>
                <a:spcPts val="600"/>
              </a:spcBef>
              <a:buFont typeface="Wingdings" pitchFamily="2" charset="2" panose="05000000000000000000"/>
              <a:buChar char="§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болезнь или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травма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Wingdings" pitchFamily="2" charset="2" panose="05000000000000000000"/>
              <a:buChar char="§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помощь близким родственникам в беде и др.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3884" y="2473756"/>
            <a:ext cx="6176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50"/>
              </a:spcBef>
              <a:buClr>
                <a:srgbClr val="3F3F3F"/>
              </a:buClr>
              <a:buSzPts val="1600"/>
            </a:pPr>
            <a:r>
              <a:rPr lang="ru-RU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Важно при </a:t>
            </a:r>
            <a:r>
              <a:rPr lang="ru-RU" b="1" dirty="0" smtClean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этом </a:t>
            </a:r>
            <a:r>
              <a:rPr lang="ru-RU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не снижать уровень жизни </a:t>
            </a:r>
            <a:r>
              <a:rPr lang="en-US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 не залезать в </a:t>
            </a:r>
            <a:r>
              <a:rPr lang="ru-RU" b="1" dirty="0" smtClean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долги.</a:t>
            </a:r>
            <a:endParaRPr lang="ru-RU" b="1" dirty="0">
              <a:solidFill>
                <a:srgbClr val="83AC68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10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7757033" y="1650369"/>
            <a:ext cx="3725545" cy="372554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r="-4212"/>
          <a:stretch/>
        </p:blipFill>
        <p:spPr>
          <a:xfrm>
            <a:off x="9267392" y="5155946"/>
            <a:ext cx="1600905" cy="142037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7925452" y="1749577"/>
            <a:ext cx="382525" cy="38252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r="38516"/>
          <a:stretch/>
        </p:blipFill>
        <p:spPr>
          <a:xfrm>
            <a:off x="11167653" y="3667049"/>
            <a:ext cx="1024347" cy="1539378"/>
          </a:xfrm>
          <a:prstGeom prst="rect">
            <a:avLst/>
          </a:prstGeom>
        </p:spPr>
      </p:pic>
      <p:sp>
        <p:nvSpPr>
          <p:cNvPr id="17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693110" y="1098826"/>
            <a:ext cx="8246692" cy="50797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51211" y="1410454"/>
            <a:ext cx="7682163" cy="4585477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5 главных навыков финансово грамотных людей:</a:t>
            </a:r>
          </a:p>
          <a:p>
            <a:endParaRPr lang="ru-RU" sz="1600" b="1" dirty="0">
              <a:solidFill>
                <a:srgbClr val="A6CE38">
                  <a:lumMod val="75000"/>
                </a:srgbClr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341575" indent="-341575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Планирование и учет финансов. </a:t>
            </a:r>
            <a: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Финансово грамотный человек ведёт учёт собственных доходов</a:t>
            </a:r>
            <a:b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 расходов.  </a:t>
            </a:r>
          </a:p>
          <a:p>
            <a:pPr marL="341575" indent="-341575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Правильное отношение к финансам. </a:t>
            </a:r>
            <a: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Вы управляете деньгами, а не они вами.</a:t>
            </a:r>
          </a:p>
          <a:p>
            <a:pPr marL="341575" indent="-341575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Использование дополнительных источников дохода.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Используем возможности для формирования пассивного дохода.</a:t>
            </a:r>
          </a:p>
          <a:p>
            <a:pPr marL="341575" indent="-341575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Взаимодействие с надежными финансовыми организациями. </a:t>
            </a:r>
            <a: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 банке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Клиенту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предоставляется комплекс продуктов и услуг, благодаря которому он решает все свои финансовые потребности, в том числе по эффективному размещению средств.</a:t>
            </a:r>
          </a:p>
          <a:p>
            <a:pPr marL="341575" indent="-341575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Грамотное инвестирование капитала. </a:t>
            </a:r>
            <a: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Диверсификация —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вложение финансов в различные инвестиционные инструменты</a:t>
            </a:r>
            <a:r>
              <a:rPr lang="en-US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9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ФИНАНСОВО ГРАМОТНЫЙ ЧЕЛОВЕК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32602" y="2219928"/>
            <a:ext cx="2949440" cy="294944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11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56236" y="4257692"/>
            <a:ext cx="5266752" cy="21495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556069" y="4251177"/>
            <a:ext cx="6487885" cy="21495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69531" y="1307978"/>
            <a:ext cx="4440161" cy="2307930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r>
              <a:rPr lang="ru-RU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Принципы ведения учета доходов и расходов: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Ведем бюджет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ежедневно.</a:t>
            </a:r>
            <a:endParaRPr lang="ru-RU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Анализируем статьи доходов и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расходов.</a:t>
            </a:r>
            <a:endParaRPr lang="ru-RU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Соотносим с поставленными финансовыми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целями.</a:t>
            </a:r>
            <a:endParaRPr lang="ru-RU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8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ПЛАНИРОВАНИЕ И УЧЕТ ФИНАНСОВ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53632" y="1306291"/>
            <a:ext cx="4492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Инструменты ведения учета доходов и расходов: </a:t>
            </a:r>
            <a:r>
              <a:rPr lang="en-US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en-US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endParaRPr lang="ru-RU" b="1" dirty="0">
              <a:solidFill>
                <a:srgbClr val="83AC68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341575" indent="-341575">
              <a:buFontTx/>
              <a:buAutoNum type="arabicPeriod"/>
            </a:pPr>
            <a:r>
              <a:rPr lang="ru-RU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Таблицы (блокнот, MS </a:t>
            </a:r>
            <a:r>
              <a:rPr lang="ru-RU" dirty="0" err="1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Excel</a:t>
            </a:r>
            <a:r>
              <a:rPr lang="ru-RU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).</a:t>
            </a:r>
            <a:endParaRPr lang="ru-RU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341575" indent="-341575">
              <a:buAutoNum type="arabicPeriod" startAt="2"/>
            </a:pPr>
            <a:r>
              <a:rPr lang="ru-RU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Онлайн-программы для ведения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бюджета. </a:t>
            </a:r>
            <a:endParaRPr lang="en-US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19247" b="21468"/>
          <a:stretch/>
        </p:blipFill>
        <p:spPr>
          <a:xfrm>
            <a:off x="5807382" y="4595058"/>
            <a:ext cx="2579380" cy="152920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249677" y="4497993"/>
            <a:ext cx="1514631" cy="151463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015621" y="4652337"/>
            <a:ext cx="2083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 panose="020B0604020202020204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Деньги ОК</a:t>
            </a:r>
            <a:endParaRPr lang="en-US" sz="1600" dirty="0" smtClean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Arial" pitchFamily="34" charset="0" panose="020B0604020202020204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Дзен-мани</a:t>
            </a:r>
          </a:p>
          <a:p>
            <a:pPr marL="285750" indent="-285750">
              <a:buFont typeface="Arial" pitchFamily="34" charset="0" panose="020B0604020202020204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Тяжеловато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510238" y="4652337"/>
            <a:ext cx="34354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 panose="020B0604020202020204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Домашняя бухгалтерия</a:t>
            </a:r>
            <a:endParaRPr lang="en-US" sz="1600" dirty="0" smtClean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Arial" pitchFamily="34" charset="0" panose="020B0604020202020204"/>
              <a:buChar char="•"/>
            </a:pPr>
            <a:r>
              <a:rPr lang="ru-RU" sz="1600" dirty="0" err="1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Дребеденьги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: учёт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расходов</a:t>
            </a:r>
          </a:p>
          <a:p>
            <a:pPr marL="285750" indent="-285750">
              <a:buFont typeface="Arial" pitchFamily="34" charset="0" panose="020B0604020202020204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Финансовая независимость</a:t>
            </a:r>
            <a:endParaRPr lang="en-US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12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/>
          <p:nvPr/>
        </p:nvSpPr>
        <p:spPr>
          <a:xfrm>
            <a:off x="1756574" y="1752067"/>
            <a:ext cx="8678851" cy="3161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ЦИФРОВАЯ ГРАМОТНОСТЬ</a:t>
            </a:r>
            <a:endParaRPr lang="ru-RU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11446177" y="5973372"/>
            <a:ext cx="277369" cy="2773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9551988" y="4111390"/>
            <a:ext cx="1563627" cy="144475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0" y="5461967"/>
            <a:ext cx="2676062" cy="130017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 flipV="1">
            <a:off x="1865925" y="1530213"/>
            <a:ext cx="2565499" cy="14476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273311" y="1752067"/>
            <a:ext cx="277369" cy="27736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998393" y="298437"/>
            <a:ext cx="893066" cy="115519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-1437"/>
          <a:stretch/>
        </p:blipFill>
        <p:spPr>
          <a:xfrm>
            <a:off x="1088740" y="271823"/>
            <a:ext cx="1586110" cy="1444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0" y="-1"/>
            <a:ext cx="7449385" cy="1539712"/>
            <a:chOff x="0" y="-1"/>
            <a:chExt cx="7449385" cy="1539712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/>
          </p:blipFill>
          <p:spPr>
            <a:xfrm>
              <a:off x="1" y="385928"/>
              <a:ext cx="7449384" cy="1153783"/>
            </a:xfrm>
            <a:prstGeom prst="rect">
              <a:avLst/>
            </a:prstGeom>
          </p:spPr>
        </p:pic>
        <p:sp>
          <p:nvSpPr>
            <p:cNvPr id="26" name="Прямоугольник с одним вырезанным углом 25"/>
            <p:cNvSpPr/>
            <p:nvPr/>
          </p:nvSpPr>
          <p:spPr>
            <a:xfrm rot="10800000" flipH="1">
              <a:off x="0" y="-1"/>
              <a:ext cx="7449384" cy="860028"/>
            </a:xfrm>
            <a:prstGeom prst="snip1Rect">
              <a:avLst>
                <a:gd name="adj" fmla="val 34078"/>
              </a:avLst>
            </a:prstGeom>
            <a:solidFill>
              <a:srgbClr val="84AC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endParaRPr>
            </a:p>
          </p:txBody>
        </p: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29" name="Заголовок 5"/>
          <p:cNvSpPr>
            <a:spLocks noGrp="1"/>
          </p:cNvSpPr>
          <p:nvPr>
            <p:ph type="title"/>
          </p:nvPr>
        </p:nvSpPr>
        <p:spPr>
          <a:xfrm>
            <a:off x="313780" y="143664"/>
            <a:ext cx="7201717" cy="1271173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ЦИФРОВАЯ ГРАМОТНОСТЬ. КАКИЕ ВИДЫ ФИНАНСОВЫХ УСЛУГ МОЖНО ПОЛУЧИТЬ В ИНТЕРНЕТЕ?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13780" y="1657101"/>
            <a:ext cx="96039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Цифровая грамотность — это набор знаний и умений, которые необходимы для безопасного и эффективного использования цифровых инструментов и технологий, а также </a:t>
            </a:r>
            <a:r>
              <a:rPr lang="ru-RU" sz="1600" b="1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ресурсов </a:t>
            </a:r>
            <a:r>
              <a:rPr lang="ru-RU" sz="1600" b="1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интернета.</a:t>
            </a:r>
            <a:endParaRPr lang="ru-RU" sz="1600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13780" y="3843438"/>
            <a:ext cx="545949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19502E"/>
              </a:buClr>
            </a:pPr>
            <a: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Финансовые услуги,</a:t>
            </a:r>
            <a:b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</a:br>
            <a: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предоставляемые через Интернет:</a:t>
            </a:r>
            <a:r>
              <a:rPr lang="ru-RU" sz="1400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 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84AC69"/>
              </a:buClr>
              <a:buSzPct val="150000"/>
              <a:buFont typeface="Arial" pitchFamily="34" charset="0" panose="020B0604020202020204"/>
              <a:buChar char="•"/>
            </a:pPr>
            <a:r>
              <a:rPr lang="ru-RU" sz="1400" dirty="0">
                <a:latin typeface="Verdana" pitchFamily="34" charset="0" panose="020B0604030504040204"/>
                <a:ea typeface="Verdana" pitchFamily="34" charset="0" panose="020B0604030504040204"/>
              </a:rPr>
              <a:t>Банковские услуги (интернет-банкинг</a:t>
            </a: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)</a:t>
            </a:r>
            <a:r>
              <a:rPr lang="en-US" sz="1400" dirty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84AC69"/>
              </a:buClr>
              <a:buSzPct val="150000"/>
              <a:buFont typeface="Arial" pitchFamily="34" charset="0" panose="020B0604020202020204"/>
              <a:buChar char="•"/>
            </a:pPr>
            <a:r>
              <a:rPr lang="ru-RU" sz="1400" dirty="0">
                <a:latin typeface="Verdana" pitchFamily="34" charset="0" panose="020B0604030504040204"/>
                <a:ea typeface="Verdana" pitchFamily="34" charset="0" panose="020B0604030504040204"/>
              </a:rPr>
              <a:t>Государственные </a:t>
            </a: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услуги</a:t>
            </a:r>
            <a:r>
              <a:rPr lang="en-US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84AC69"/>
              </a:buClr>
              <a:buSzPct val="150000"/>
              <a:buFont typeface="Arial" pitchFamily="34" charset="0" panose="020B0604020202020204"/>
              <a:buChar char="•"/>
            </a:pP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Услуги страхования</a:t>
            </a:r>
            <a:r>
              <a:rPr lang="en-US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84AC69"/>
              </a:buClr>
              <a:buSzPct val="150000"/>
              <a:buFont typeface="Arial" pitchFamily="34" charset="0" panose="020B0604020202020204"/>
              <a:buChar char="•"/>
            </a:pPr>
            <a:r>
              <a:rPr lang="ru-RU" sz="1400" dirty="0">
                <a:latin typeface="Verdana" pitchFamily="34" charset="0" panose="020B0604030504040204"/>
                <a:ea typeface="Verdana" pitchFamily="34" charset="0" panose="020B0604030504040204"/>
              </a:rPr>
              <a:t>Налогообложение (получение информации о налогах и сборах, оплата налогов, передача данных</a:t>
            </a: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)</a:t>
            </a:r>
            <a:r>
              <a:rPr lang="en-US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184154" y="3843438"/>
            <a:ext cx="58808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Способы, которыми банк предоставляет услуги онлайн:</a:t>
            </a:r>
            <a:endParaRPr lang="ru-RU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400" dirty="0">
                <a:latin typeface="Verdana" pitchFamily="34" charset="0" panose="020B0604030504040204"/>
                <a:ea typeface="Verdana" pitchFamily="34" charset="0" panose="020B0604030504040204"/>
              </a:rPr>
              <a:t>Интернет-банк, получение доступа к существующим продуктам посредством любого </a:t>
            </a: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интернет-браузера</a:t>
            </a:r>
            <a:r>
              <a:rPr lang="en-US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400" dirty="0">
                <a:latin typeface="Verdana" pitchFamily="34" charset="0" panose="020B0604030504040204"/>
                <a:ea typeface="Verdana" pitchFamily="34" charset="0" panose="020B0604030504040204"/>
              </a:rPr>
              <a:t>Обслуживание клиентов посредством установленных терминалов и </a:t>
            </a: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банкоматов</a:t>
            </a:r>
            <a:r>
              <a:rPr lang="en-US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400" dirty="0">
                <a:latin typeface="Verdana" pitchFamily="34" charset="0" panose="020B0604030504040204"/>
                <a:ea typeface="Verdana" pitchFamily="34" charset="0" panose="020B0604030504040204"/>
              </a:rPr>
              <a:t>Мобильный банк, получение доступа к банковским операциям посредством </a:t>
            </a:r>
            <a:r>
              <a:rPr lang="ru-RU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Вашего смартфона</a:t>
            </a:r>
            <a:r>
              <a:rPr lang="en-US" sz="14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400" dirty="0"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18405" y="2751270"/>
            <a:ext cx="7955651" cy="7150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Цифровая грамотность предполагает использование цифровых новшеств в бытовой и профессиональной </a:t>
            </a:r>
            <a:r>
              <a:rPr lang="ru-RU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деятельности.</a:t>
            </a:r>
            <a:endParaRPr lang="ru-RU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12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7" name="Заголовок 5"/>
          <p:cNvSpPr txBox="1"/>
          <p:nvPr/>
        </p:nvSpPr>
        <p:spPr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КАК БЕЗОПАСНО ОСУЩЕСТВЛЯТЬ ПЕРЕВОДЫ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456551" y="101201"/>
            <a:ext cx="1647314" cy="79628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13780" y="1341716"/>
            <a:ext cx="5036818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Получение денежных средств:</a:t>
            </a:r>
            <a:endParaRPr lang="ru-RU" sz="1600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50000"/>
              <a:buFont typeface="Arial" pitchFamily="34" charset="0" panose="020B0604020202020204"/>
              <a:buChar char="•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Чтобы получить от другого человека перевод на карту, достаточно сообщить номер с лицевой стороны карты, либо номер телефона, «привязанный» к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карте. 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50000"/>
              <a:buFont typeface="Arial" pitchFamily="34" charset="0" panose="020B0604020202020204"/>
              <a:buChar char="•"/>
            </a:pPr>
            <a:r>
              <a:rPr lang="ru-RU" sz="1600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Самый надежный способ получать деньги — межбанковскими переводами средств со счета на </a:t>
            </a:r>
            <a:r>
              <a:rPr lang="ru-RU" sz="1600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счет.</a:t>
            </a:r>
            <a:endParaRPr lang="ru-RU" sz="1600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28382" y="1341716"/>
            <a:ext cx="6382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Отправление денежных средств:</a:t>
            </a:r>
            <a:endParaRPr lang="ru-RU" sz="1600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0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Необходимо ввести номер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карты получателя (или номер телефона, если подключена Система быстрых платежей).</a:t>
            </a: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00000"/>
              <a:buFont typeface="+mj-lt"/>
              <a:buAutoNum type="arabicPeriod"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Укажите сумму перевода.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00000"/>
              <a:buFont typeface="+mj-lt"/>
              <a:buAutoNum type="arabicPeriod"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Подтвердить перевод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одноразовым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СМС-кодом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,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присылаемым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на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телефон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, к номеру которого «привязан» счет карты.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</a:rPr>
              <a:t>Внимательно читайте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приходящие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СМС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с кодом, совпадает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ли Ваш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запрос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информацией в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СМС.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618912" y="4857548"/>
            <a:ext cx="4541896" cy="7516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1463"/>
            <a:r>
              <a:rPr lang="ru-RU" sz="1600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Убедитесь</a:t>
            </a:r>
            <a:r>
              <a:rPr lang="ru-RU" sz="1600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, что перевод выполнен.</a:t>
            </a:r>
          </a:p>
          <a:p>
            <a:pPr marL="271463"/>
            <a:r>
              <a:rPr lang="ru-RU" sz="1600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Сохраните</a:t>
            </a:r>
            <a:r>
              <a:rPr lang="ru-RU" sz="1600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 чек или снимок экрана.</a:t>
            </a:r>
            <a:endParaRPr lang="ru-RU" sz="1600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30" name="Дуга 29"/>
          <p:cNvSpPr/>
          <p:nvPr/>
        </p:nvSpPr>
        <p:spPr>
          <a:xfrm rot="17499967" flipH="1">
            <a:off x="2181012" y="4860802"/>
            <a:ext cx="1199038" cy="1228165"/>
          </a:xfrm>
          <a:prstGeom prst="arc">
            <a:avLst>
              <a:gd name="adj1" fmla="val 16316985"/>
              <a:gd name="adj2" fmla="val 1580360"/>
            </a:avLst>
          </a:prstGeom>
          <a:ln w="38100">
            <a:solidFill>
              <a:srgbClr val="84AC69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16881545" flipV="1">
            <a:off x="2892389" y="4049556"/>
            <a:ext cx="1096344" cy="1080073"/>
          </a:xfrm>
          <a:prstGeom prst="arc">
            <a:avLst>
              <a:gd name="adj1" fmla="val 16316985"/>
              <a:gd name="adj2" fmla="val 1580360"/>
            </a:avLst>
          </a:prstGeom>
          <a:ln w="38100">
            <a:solidFill>
              <a:srgbClr val="84AC69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895" t="8105" r="1895" b="7190"/>
          <a:stretch/>
        </p:blipFill>
        <p:spPr>
          <a:xfrm>
            <a:off x="2900350" y="4819800"/>
            <a:ext cx="1877070" cy="1652637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>
            <a:picLocks noChangeAspect="1"/>
          </p:cNvPicPr>
          <p:nvPr/>
        </p:nvPicPr>
        <p:blipFill rotWithShape="1"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895" t="8105" r="1895" b="7190"/>
          <a:stretch/>
        </p:blipFill>
        <p:spPr>
          <a:xfrm>
            <a:off x="1759448" y="3795626"/>
            <a:ext cx="1377220" cy="1212552"/>
          </a:xfrm>
          <a:prstGeom prst="rect">
            <a:avLst/>
          </a:prstGeom>
          <a:ln>
            <a:noFill/>
          </a:ln>
        </p:spPr>
      </p:pic>
      <p:sp>
        <p:nvSpPr>
          <p:cNvPr id="13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132385" y="2520024"/>
            <a:ext cx="2978691" cy="2306953"/>
          </a:xfrm>
          <a:prstGeom prst="roundRect">
            <a:avLst>
              <a:gd name="adj" fmla="val 8282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7" name="Заголовок 5"/>
          <p:cNvSpPr txBox="1"/>
          <p:nvPr/>
        </p:nvSpPr>
        <p:spPr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ИНТЕРНЕТ-БАНКИНГ: КАК ПОСЕТИТЬ БАНК, НЕ ВЫХОДЯ ИЗ ДОМА?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456551" y="101201"/>
            <a:ext cx="1647314" cy="7962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18407" y="2520024"/>
            <a:ext cx="27907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91%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49383" y="1389976"/>
            <a:ext cx="4523275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Правила безопасности для онлайн-банкинга и мобильного банкинга:</a:t>
            </a: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10000"/>
              <a:buFont typeface="Arial" pitchFamily="34" charset="0" panose="020B0604020202020204"/>
              <a:buChar char="•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Пользуйтесь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</a:rPr>
              <a:t>двухфакторной аутентификацией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при входе в «Мобильный банк»/«Интернет-банк» (логин-пароль, ПИН-код, код в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СМС).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10000"/>
              <a:buFont typeface="Arial" pitchFamily="34" charset="0" panose="020B0604020202020204"/>
              <a:buChar char="•"/>
            </a:pP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</a:rPr>
              <a:t>Регулярно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 меняйте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и придумывайте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сложные пароли для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входа</a:t>
            </a: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10000"/>
              <a:buFont typeface="Arial" pitchFamily="34" charset="0" panose="020B0604020202020204"/>
              <a:buChar char="•"/>
            </a:pP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</a:rPr>
              <a:t>Проверяйте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 приложения на предмет возможного заражения вредоносными программами.</a:t>
            </a: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10000"/>
              <a:buFont typeface="Arial" pitchFamily="34" charset="0" panose="020B0604020202020204"/>
              <a:buChar char="•"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Скачивайте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мобильные приложения только в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</a:rPr>
              <a:t>официальных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 магазинах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10000"/>
              <a:buFont typeface="Arial" pitchFamily="34" charset="0" panose="020B0604020202020204"/>
              <a:buChar char="•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Установите дневные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</a:rPr>
              <a:t>лимиты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на расходы.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285750" indent="-285750">
              <a:spcAft>
                <a:spcPts val="600"/>
              </a:spcAft>
              <a:buClr>
                <a:srgbClr val="84AC69"/>
              </a:buClr>
              <a:buSzPct val="110000"/>
              <a:buFont typeface="Arial" pitchFamily="34" charset="0" panose="020B0604020202020204"/>
              <a:buChar char="•"/>
            </a:pP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</a:rPr>
              <a:t>Не входите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 в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мобильное приложение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через общедоступные сети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Wi-Fi.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7959" y="1389976"/>
            <a:ext cx="397044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Можно оплатить:</a:t>
            </a: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Мобильная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связь.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ЖКХ и домашний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телефон.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Образование.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Электронные товары и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развлечения.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Банковские услуги.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Интернет и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ТВ.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ГИБДД, налоги, пошлины, бюджетные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платежи.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Благотворительные фонды, социальные и общественные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организации.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  <a:p>
            <a:pPr marL="342900" indent="-342900">
              <a:spcAft>
                <a:spcPts val="600"/>
              </a:spcAft>
              <a:buClr>
                <a:srgbClr val="84AC69"/>
              </a:buClr>
              <a:buSzPct val="110000"/>
              <a:buFont typeface="+mj-lt"/>
              <a:buAutoNum type="arabicPeriod"/>
            </a:pP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</a:rPr>
              <a:t>Товары и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</a:rPr>
              <a:t>услуги.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18407" y="3686262"/>
            <a:ext cx="2892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россиян пользуется онлайн-сервисами </a:t>
            </a:r>
            <a:r>
              <a:rPr lang="ru-RU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</a:rPr>
              <a:t>банков.</a:t>
            </a:r>
            <a:endParaRPr lang="ru-RU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</a:endParaRPr>
          </a:p>
        </p:txBody>
      </p:sp>
      <p:sp>
        <p:nvSpPr>
          <p:cNvPr id="12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/>
          <p:nvPr/>
        </p:nvSpPr>
        <p:spPr>
          <a:xfrm>
            <a:off x="1756574" y="1752067"/>
            <a:ext cx="8678851" cy="3161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b="1" dirty="0" smtClean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ЗАЩИТА ОТ ФИНАНСОВОГО МОШЕННИЧЕСТВА</a:t>
            </a:r>
            <a:endParaRPr lang="ru-RU" b="1" dirty="0">
              <a:solidFill>
                <a:srgbClr val="84AC69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11446177" y="5973372"/>
            <a:ext cx="277369" cy="2773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9551988" y="4111390"/>
            <a:ext cx="1563627" cy="144475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0" y="5461967"/>
            <a:ext cx="2676062" cy="130017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 flipV="1">
            <a:off x="1865925" y="1342201"/>
            <a:ext cx="2565499" cy="14476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273311" y="1752067"/>
            <a:ext cx="277369" cy="27736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998393" y="298437"/>
            <a:ext cx="893066" cy="115519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-1437"/>
          <a:stretch/>
        </p:blipFill>
        <p:spPr>
          <a:xfrm>
            <a:off x="1088740" y="212001"/>
            <a:ext cx="1586110" cy="1444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56551" y="101201"/>
            <a:ext cx="1647314" cy="7962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8" name="Заголовок 5"/>
          <p:cNvSpPr txBox="1"/>
          <p:nvPr/>
        </p:nvSpPr>
        <p:spPr bwMode="auto"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>
                <a:solidFill>
                  <a:schemeClr val="bg1"/>
                </a:solidFill>
                <a:latin typeface="Verdana"/>
                <a:ea typeface="Verdana"/>
                <a:cs typeface="Verdana"/>
              </a:rPr>
              <a:t>РАСПРОСТРАНЕННЫЕ СПОСОБЫ МОШЕННИЧЕСТВА </a:t>
            </a:r>
            <a:endParaRPr/>
          </a:p>
        </p:txBody>
      </p:sp>
      <p:graphicFrame>
        <p:nvGraphicFramePr>
          <p:cNvPr id="31" name="Таблица 30"/>
          <p:cNvGraphicFramePr>
            <a:graphicFrameLocks xmlns:a="http://schemas.openxmlformats.org/drawingml/2006/main" noGrp="1"/>
          </p:cNvGraphicFramePr>
          <p:nvPr/>
        </p:nvGraphicFramePr>
        <p:xfrm>
          <a:off x="156236" y="1816704"/>
          <a:ext cx="11776230" cy="3933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187"/>
                <a:gridCol w="4033046"/>
                <a:gridCol w="6264997"/>
              </a:tblGrid>
              <a:tr h="417758">
                <a:tc gridSpan="2">
                  <a:txBody>
                    <a:bodyPr/>
                    <a:lstStyle/>
                    <a:p>
                      <a:pPr marL="0" marR="0" lvl="0" indent="179388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dirty="0">
                          <a:solidFill>
                            <a:srgbClr val="84AC69"/>
                          </a:solidFill>
                          <a:latin typeface="Verdana"/>
                          <a:ea typeface="Verdana"/>
                          <a:cs typeface="Verdana"/>
                        </a:rPr>
                        <a:t>Типы операций:</a:t>
                      </a:r>
                      <a:endParaRPr dirty="0"/>
                    </a:p>
                  </a:txBody>
                  <a:tcPr marL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68288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b="1">
                          <a:solidFill>
                            <a:srgbClr val="84AC69"/>
                          </a:solidFill>
                          <a:latin typeface="Verdana"/>
                          <a:ea typeface="Verdana"/>
                          <a:cs typeface="Verdana"/>
                        </a:rPr>
                        <a:t>Способы мошенничества: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58063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2000"/>
                    </a:p>
                  </a:txBody>
                  <a:tcPr marL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2000">
                          <a:latin typeface="Verdana"/>
                          <a:ea typeface="Verdana"/>
                        </a:rPr>
                        <a:t>Операции </a:t>
                      </a:r>
                      <a:r>
                        <a:rPr lang="en-US" sz="2000">
                          <a:latin typeface="Verdana"/>
                          <a:ea typeface="Verdana"/>
                        </a:rPr>
                        <a:t>c </a:t>
                      </a:r>
                      <a:r>
                        <a:rPr lang="ru-RU" sz="2000">
                          <a:latin typeface="Verdana"/>
                          <a:ea typeface="Verdana"/>
                        </a:rPr>
                        <a:t>использованием карты через банкоматы, терминалы.</a:t>
                      </a: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Courier New"/>
                        <a:buChar char="o"/>
                        <a:defRPr/>
                      </a:pPr>
                      <a:r>
                        <a:rPr lang="ru-RU" sz="2000" b="0" dirty="0">
                          <a:latin typeface="Verdana"/>
                          <a:ea typeface="Verdana"/>
                        </a:rPr>
                        <a:t>Установка скрытых устройств на банкоматы (</a:t>
                      </a:r>
                      <a:r>
                        <a:rPr lang="ru-RU" sz="2000" b="0" dirty="0" err="1" smtClean="0">
                          <a:latin typeface="Verdana"/>
                          <a:ea typeface="Verdana"/>
                        </a:rPr>
                        <a:t>скимминг</a:t>
                      </a:r>
                      <a:r>
                        <a:rPr lang="ru-RU" sz="2000" b="0" dirty="0" smtClean="0">
                          <a:latin typeface="Verdana"/>
                          <a:ea typeface="Verdana"/>
                        </a:rPr>
                        <a:t>, </a:t>
                      </a:r>
                      <a:r>
                        <a:rPr lang="ru-RU" sz="2000" b="0" dirty="0">
                          <a:latin typeface="Verdana"/>
                          <a:ea typeface="Verdana"/>
                        </a:rPr>
                        <a:t>скрытые камеры).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Courier New"/>
                        <a:buChar char="o"/>
                        <a:defRPr/>
                      </a:pPr>
                      <a:r>
                        <a:rPr lang="ru-RU" sz="2000" b="0" dirty="0">
                          <a:latin typeface="Verdana"/>
                          <a:ea typeface="Verdana"/>
                        </a:rPr>
                        <a:t>Захват (удержание) карты в банкомате с помощью различных устройств (</a:t>
                      </a:r>
                      <a:r>
                        <a:rPr lang="ru-RU" sz="2000" b="0" dirty="0" err="1">
                          <a:latin typeface="Verdana"/>
                          <a:ea typeface="Verdana"/>
                        </a:rPr>
                        <a:t>траппинг</a:t>
                      </a:r>
                      <a:r>
                        <a:rPr lang="ru-RU" sz="2000" b="0" dirty="0">
                          <a:latin typeface="Verdana"/>
                          <a:ea typeface="Verdana"/>
                        </a:rPr>
                        <a:t>).</a:t>
                      </a: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solidFill>
                        <a:schemeClr val="tx1"/>
                      </a:solidFill>
                    </a:lnB>
                    <a:noFill/>
                  </a:tcPr>
                </a:tc>
              </a:tr>
              <a:tr h="1758063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2000" dirty="0"/>
                    </a:p>
                  </a:txBody>
                  <a:tcPr marL="0">
                    <a:lnL w="12700" algn="ctr">
                      <a:noFill/>
                    </a:lnL>
                    <a:lnR w="12700" algn="ctr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2000">
                          <a:latin typeface="Verdana"/>
                          <a:ea typeface="Verdana"/>
                        </a:rPr>
                        <a:t>Операции в системе дистанционного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2000">
                          <a:latin typeface="Verdana"/>
                          <a:ea typeface="Verdana"/>
                        </a:rPr>
                        <a:t>банковского обслуживания.</a:t>
                      </a: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Courier New"/>
                        <a:buChar char="o"/>
                        <a:defRPr/>
                      </a:pPr>
                      <a:r>
                        <a:rPr lang="ru-RU" sz="2000" dirty="0">
                          <a:latin typeface="Verdana"/>
                          <a:ea typeface="Verdana"/>
                        </a:rPr>
                        <a:t>Телефонное мошенничество</a:t>
                      </a:r>
                      <a:endParaRPr dirty="0"/>
                    </a:p>
                    <a:p>
                      <a:pPr marL="285750" indent="-285750">
                        <a:spcAft>
                          <a:spcPts val="600"/>
                        </a:spcAft>
                        <a:buFont typeface="Courier New"/>
                        <a:buChar char="o"/>
                        <a:defRPr/>
                      </a:pPr>
                      <a:r>
                        <a:rPr lang="ru-RU" sz="2000" dirty="0">
                          <a:latin typeface="Verdana"/>
                          <a:ea typeface="Verdana"/>
                        </a:rPr>
                        <a:t>Фишинг (рассылки электронных</a:t>
                      </a:r>
                      <a:br>
                        <a:rPr lang="ru-RU" sz="2000" dirty="0">
                          <a:latin typeface="Verdana"/>
                          <a:ea typeface="Verdana"/>
                        </a:rPr>
                      </a:br>
                      <a:r>
                        <a:rPr lang="ru-RU" sz="2000" dirty="0">
                          <a:latin typeface="Verdana"/>
                          <a:ea typeface="Verdana"/>
                        </a:rPr>
                        <a:t>писем с опасными ссылками на сайты, </a:t>
                      </a:r>
                      <a:br>
                        <a:rPr lang="ru-RU" sz="2000" dirty="0">
                          <a:latin typeface="Verdana"/>
                          <a:ea typeface="Verdana"/>
                        </a:rPr>
                      </a:br>
                      <a:r>
                        <a:rPr lang="ru-RU" sz="2000" dirty="0">
                          <a:latin typeface="Verdana"/>
                          <a:ea typeface="Verdana"/>
                        </a:rPr>
                        <a:t>где выманивают деньги или воруют персональные данные).</a:t>
                      </a: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368112" y="2669889"/>
            <a:ext cx="735998" cy="808053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428244" y="4412185"/>
            <a:ext cx="813580" cy="856684"/>
          </a:xfrm>
          <a:prstGeom prst="rect">
            <a:avLst/>
          </a:prstGeom>
        </p:spPr>
      </p:pic>
      <p:sp>
        <p:nvSpPr>
          <p:cNvPr id="10" name="Номер слайда 1"/>
          <p:cNvSpPr txBox="1"/>
          <p:nvPr/>
        </p:nvSpPr>
        <p:spPr bwMode="auto"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1680BF3-53E2-474B-B35F-BB66E2440095}" type="slidenum">
              <a:rPr lang="ru-RU"/>
              <a:t>18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 bwMode="auto">
          <a:xfrm>
            <a:off x="6558687" y="4843125"/>
            <a:ext cx="5434021" cy="17621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latin typeface="Verdana"/>
              <a:ea typeface="Verdana"/>
              <a:cs typeface="Verdana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55274" y="4843125"/>
            <a:ext cx="5992028" cy="17727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latin typeface="Verdana"/>
              <a:ea typeface="Verdana"/>
              <a:cs typeface="Verdana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56551" y="101201"/>
            <a:ext cx="1647314" cy="7962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1" name="Заголовок 5"/>
          <p:cNvSpPr txBox="1"/>
          <p:nvPr/>
        </p:nvSpPr>
        <p:spPr bwMode="auto"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 dirty="0">
                <a:solidFill>
                  <a:schemeClr val="bg1"/>
                </a:solidFill>
                <a:latin typeface="Verdana"/>
                <a:ea typeface="Verdana"/>
                <a:cs typeface="Verdana"/>
              </a:rPr>
              <a:t>КУДА ОБРАТИТЬСЯ,</a:t>
            </a:r>
            <a:endParaRPr dirty="0"/>
          </a:p>
          <a:p>
            <a:pPr algn="l">
              <a:defRPr/>
            </a:pPr>
            <a:r>
              <a:rPr lang="ru-RU" sz="2400" b="1" dirty="0">
                <a:solidFill>
                  <a:schemeClr val="bg1"/>
                </a:solidFill>
                <a:latin typeface="Verdana"/>
                <a:ea typeface="Verdana"/>
                <a:cs typeface="Verdana"/>
              </a:rPr>
              <a:t>ЕСЛИ ПРОПАЛИ ДЕНЬГИ</a:t>
            </a:r>
            <a:endParaRPr dirty="0"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56234" y="1391249"/>
            <a:ext cx="18229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2000" b="1">
                <a:solidFill>
                  <a:srgbClr val="84AC69"/>
                </a:solidFill>
                <a:latin typeface="Verdana"/>
                <a:ea typeface="Verdana"/>
              </a:rPr>
              <a:t>В полицию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56233" y="1760581"/>
            <a:ext cx="5991069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1600" b="1">
                <a:latin typeface="Verdana"/>
                <a:ea typeface="Verdana"/>
              </a:rPr>
              <a:t>Кража денег — это уголовное преступление</a:t>
            </a:r>
            <a:br>
              <a:rPr lang="ru-RU" sz="1600" b="1">
                <a:latin typeface="Verdana"/>
                <a:ea typeface="Verdana"/>
              </a:rPr>
            </a:br>
            <a:r>
              <a:rPr lang="ru-RU" sz="1600" b="1">
                <a:latin typeface="Verdana"/>
                <a:ea typeface="Verdana"/>
              </a:rPr>
              <a:t>и им должна заниматься полиция</a:t>
            </a:r>
            <a:endParaRPr/>
          </a:p>
          <a:p>
            <a:pPr>
              <a:spcAft>
                <a:spcPts val="600"/>
              </a:spcAft>
              <a:defRPr/>
            </a:pPr>
            <a:r>
              <a:rPr lang="ru-RU" sz="1600" b="1">
                <a:latin typeface="Verdana"/>
                <a:ea typeface="Verdana"/>
              </a:rPr>
              <a:t>Оставьте заявление о действиях мошенников:</a:t>
            </a:r>
            <a:r>
              <a:rPr lang="ru-RU" sz="1600">
                <a:latin typeface="Verdana"/>
                <a:ea typeface="Verdana"/>
              </a:rPr>
              <a:t> </a:t>
            </a:r>
            <a:endParaRPr/>
          </a:p>
          <a:p>
            <a:pPr marL="171450" indent="-171450">
              <a:spcAft>
                <a:spcPts val="600"/>
              </a:spcAft>
              <a:buFont typeface="Arial"/>
              <a:buChar char="•"/>
              <a:defRPr/>
            </a:pPr>
            <a:r>
              <a:rPr lang="ru-RU" sz="1600">
                <a:latin typeface="Verdana"/>
                <a:ea typeface="Verdana"/>
              </a:rPr>
              <a:t>по телефону горячей линии МВД 8-800-222-74-47.</a:t>
            </a:r>
            <a:endParaRPr/>
          </a:p>
          <a:p>
            <a:pPr marL="171450" indent="-171450">
              <a:spcAft>
                <a:spcPts val="600"/>
              </a:spcAft>
              <a:buFont typeface="Arial"/>
              <a:buChar char="•"/>
              <a:defRPr/>
            </a:pPr>
            <a:r>
              <a:rPr lang="ru-RU" sz="1600">
                <a:latin typeface="Verdana"/>
                <a:ea typeface="Verdana"/>
              </a:rPr>
              <a:t>на сайте МВД https://мвд.рф </a:t>
            </a:r>
            <a:endParaRPr/>
          </a:p>
          <a:p>
            <a:pPr marL="171450" indent="-171450">
              <a:spcAft>
                <a:spcPts val="600"/>
              </a:spcAft>
              <a:buFont typeface="Arial"/>
              <a:buChar char="•"/>
              <a:defRPr/>
            </a:pPr>
            <a:r>
              <a:rPr lang="ru-RU" sz="1600">
                <a:latin typeface="Verdana"/>
                <a:ea typeface="Verdana"/>
              </a:rPr>
              <a:t>в отделении полиции по месту жительства.</a:t>
            </a:r>
            <a:endParaRPr/>
          </a:p>
          <a:p>
            <a:pPr>
              <a:spcAft>
                <a:spcPts val="600"/>
              </a:spcAft>
              <a:defRPr/>
            </a:pPr>
            <a:r>
              <a:rPr lang="ru-RU" sz="1600">
                <a:latin typeface="Verdana"/>
                <a:ea typeface="Verdana"/>
              </a:rPr>
              <a:t/>
            </a:r>
            <a:br>
              <a:rPr lang="ru-RU" sz="1600">
                <a:latin typeface="Verdana"/>
                <a:ea typeface="Verdana"/>
              </a:rPr>
            </a:br>
            <a:r>
              <a:rPr lang="ru-RU" sz="1600">
                <a:latin typeface="Verdana"/>
                <a:ea typeface="Verdana"/>
              </a:rPr>
              <a:t>Когда дежурный в отделении полиции примет заявление, он обязан выдать вам талон-уведомление. Это означает, что заявление принято.</a:t>
            </a: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558688" y="1391249"/>
            <a:ext cx="1173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2000" b="1">
                <a:solidFill>
                  <a:srgbClr val="84AC69"/>
                </a:solidFill>
                <a:latin typeface="Verdana"/>
                <a:ea typeface="Verdana"/>
              </a:rPr>
              <a:t>В банк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558689" y="1791359"/>
            <a:ext cx="5415775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1600" b="1" dirty="0">
                <a:latin typeface="Verdana"/>
                <a:ea typeface="Verdana"/>
              </a:rPr>
              <a:t>Важно действовать быстро:</a:t>
            </a:r>
            <a:endParaRPr dirty="0"/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600" dirty="0" smtClean="0">
                <a:latin typeface="Verdana"/>
                <a:ea typeface="Verdana"/>
              </a:rPr>
              <a:t>Позвоните </a:t>
            </a:r>
            <a:r>
              <a:rPr lang="ru-RU" sz="1600" dirty="0">
                <a:latin typeface="Verdana"/>
                <a:ea typeface="Verdana"/>
              </a:rPr>
              <a:t>в б</a:t>
            </a:r>
            <a:r>
              <a:rPr lang="ru-RU" sz="1600" dirty="0" smtClean="0">
                <a:latin typeface="Verdana"/>
                <a:ea typeface="Verdana"/>
              </a:rPr>
              <a:t>анк</a:t>
            </a:r>
            <a:r>
              <a:rPr lang="ru-RU" sz="1600" dirty="0">
                <a:latin typeface="Verdana"/>
                <a:ea typeface="Verdana"/>
              </a:rPr>
              <a:t>, сообщите о проблеме и заблокируйте карту.</a:t>
            </a:r>
            <a:endParaRPr dirty="0"/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600" dirty="0" smtClean="0">
                <a:latin typeface="Verdana"/>
                <a:ea typeface="Verdana"/>
              </a:rPr>
              <a:t>Запросите </a:t>
            </a:r>
            <a:r>
              <a:rPr lang="ru-RU" sz="1600" dirty="0">
                <a:latin typeface="Verdana"/>
                <a:ea typeface="Verdana"/>
              </a:rPr>
              <a:t>подробную выписку со счёта, где будет указано, куда переведены деньги.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600" dirty="0" smtClean="0">
                <a:latin typeface="Verdana"/>
                <a:ea typeface="Verdana"/>
              </a:rPr>
              <a:t>Напишите </a:t>
            </a:r>
            <a:r>
              <a:rPr lang="ru-RU" sz="1600" dirty="0">
                <a:latin typeface="Verdana"/>
                <a:ea typeface="Verdana"/>
              </a:rPr>
              <a:t>заявление в отделении </a:t>
            </a:r>
            <a:r>
              <a:rPr lang="ru-RU" sz="1600" dirty="0" smtClean="0">
                <a:latin typeface="Verdana"/>
                <a:ea typeface="Verdana"/>
              </a:rPr>
              <a:t>банка </a:t>
            </a:r>
            <a:r>
              <a:rPr lang="ru-RU" sz="1600" dirty="0">
                <a:latin typeface="Verdana"/>
                <a:ea typeface="Verdana"/>
              </a:rPr>
              <a:t>о несогласии с операцией по списанию средств.</a:t>
            </a:r>
            <a:endParaRPr dirty="0"/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600" dirty="0" smtClean="0">
                <a:latin typeface="Verdana"/>
                <a:ea typeface="Verdana"/>
              </a:rPr>
              <a:t>Банк </a:t>
            </a:r>
            <a:r>
              <a:rPr lang="ru-RU" sz="1600" dirty="0">
                <a:latin typeface="Verdana"/>
                <a:ea typeface="Verdana"/>
              </a:rPr>
              <a:t>рассмотрит </a:t>
            </a:r>
            <a:r>
              <a:rPr lang="ru-RU" sz="1600" dirty="0" smtClean="0">
                <a:latin typeface="Verdana"/>
                <a:ea typeface="Verdana"/>
              </a:rPr>
              <a:t>обращение </a:t>
            </a:r>
            <a:r>
              <a:rPr lang="ru-RU" sz="1600" dirty="0">
                <a:latin typeface="Verdana"/>
                <a:ea typeface="Verdana"/>
              </a:rPr>
              <a:t>и направит ответ.</a:t>
            </a:r>
            <a:endParaRPr dirty="0"/>
          </a:p>
          <a:p>
            <a:pPr>
              <a:spcAft>
                <a:spcPts val="600"/>
              </a:spcAft>
              <a:defRPr/>
            </a:pPr>
            <a:endParaRPr lang="ru-RU" sz="1000" dirty="0">
              <a:latin typeface="Verdana"/>
              <a:ea typeface="Verdana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711351" y="4933296"/>
            <a:ext cx="5037826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84AC69"/>
                </a:solidFill>
                <a:latin typeface="Verdana"/>
                <a:ea typeface="Verdana"/>
              </a:rPr>
              <a:t>Если потеряли телефон:</a:t>
            </a:r>
            <a:endParaRPr dirty="0"/>
          </a:p>
          <a:p>
            <a:pPr marL="228600" indent="-228600">
              <a:spcAft>
                <a:spcPts val="600"/>
              </a:spcAft>
              <a:buFont typeface="Wingdings"/>
              <a:buChar char="ü"/>
              <a:defRPr/>
            </a:pPr>
            <a:r>
              <a:rPr lang="ru-RU" sz="1200" dirty="0">
                <a:latin typeface="Verdana"/>
                <a:ea typeface="Verdana"/>
              </a:rPr>
              <a:t>Позвоните в банк и заблокируйте карты</a:t>
            </a:r>
          </a:p>
          <a:p>
            <a:pPr marL="228600" indent="-228600">
              <a:spcAft>
                <a:spcPts val="600"/>
              </a:spcAft>
              <a:buFont typeface="Wingdings"/>
              <a:buChar char="ü"/>
              <a:defRPr/>
            </a:pPr>
            <a:r>
              <a:rPr lang="ru-RU" sz="1200" dirty="0">
                <a:latin typeface="Verdana"/>
                <a:ea typeface="Verdana"/>
              </a:rPr>
              <a:t>Через мобильного оператора заблокируйте сим-карты.</a:t>
            </a:r>
            <a:endParaRPr dirty="0"/>
          </a:p>
          <a:p>
            <a:pPr marL="228600" indent="-228600">
              <a:spcAft>
                <a:spcPts val="600"/>
              </a:spcAft>
              <a:buFont typeface="Wingdings"/>
              <a:buChar char="ü"/>
              <a:defRPr/>
            </a:pPr>
            <a:r>
              <a:rPr lang="ru-RU" sz="1200" dirty="0">
                <a:latin typeface="Verdana"/>
                <a:ea typeface="Verdana"/>
              </a:rPr>
              <a:t>Замените сим-карту и затем через банк замените привязанный к карте номер.</a:t>
            </a:r>
            <a:endParaRPr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27700" y="4907725"/>
            <a:ext cx="591960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84AC69"/>
                </a:solidFill>
                <a:latin typeface="Verdana"/>
                <a:ea typeface="Verdana"/>
              </a:rPr>
              <a:t>Если был обман с товаром или услугой:</a:t>
            </a:r>
            <a:endParaRPr lang="ru-RU" sz="2000" dirty="0">
              <a:solidFill>
                <a:srgbClr val="84AC69"/>
              </a:solidFill>
              <a:latin typeface="Verdana"/>
              <a:ea typeface="Verdana"/>
            </a:endParaRPr>
          </a:p>
          <a:p>
            <a:pPr>
              <a:spcAft>
                <a:spcPts val="600"/>
              </a:spcAft>
              <a:defRPr/>
            </a:pPr>
            <a:r>
              <a:rPr lang="ru-RU" sz="1200" dirty="0">
                <a:latin typeface="Verdana"/>
                <a:ea typeface="Verdana"/>
              </a:rPr>
              <a:t>Обратитесь в банк с заявлением </a:t>
            </a:r>
            <a:r>
              <a:rPr lang="ru-RU" sz="1200" dirty="0" smtClean="0">
                <a:latin typeface="Verdana"/>
                <a:ea typeface="Verdana"/>
              </a:rPr>
              <a:t>об </a:t>
            </a:r>
            <a:r>
              <a:rPr lang="ru-RU" sz="1200" dirty="0">
                <a:latin typeface="Verdana"/>
                <a:ea typeface="Verdana"/>
              </a:rPr>
              <a:t>оспаривании платежа. </a:t>
            </a:r>
            <a:br>
              <a:rPr lang="ru-RU" sz="1200" dirty="0">
                <a:latin typeface="Verdana"/>
                <a:ea typeface="Verdana"/>
              </a:rPr>
            </a:br>
            <a:r>
              <a:rPr lang="ru-RU" sz="1200" dirty="0">
                <a:latin typeface="Verdana"/>
                <a:ea typeface="Verdana"/>
              </a:rPr>
              <a:t>К заявлению приложите доказательства, что не получили оплаченный товар или услугу — чеки, скриншоты переписки, фото, распечатки звонков. Платёжная система рассмотрит запрос — если он будет удовлетворён, деньги вернутся на карту.</a:t>
            </a:r>
            <a:endParaRPr dirty="0"/>
          </a:p>
        </p:txBody>
      </p:sp>
      <p:sp>
        <p:nvSpPr>
          <p:cNvPr id="17" name="Номер слайда 1"/>
          <p:cNvSpPr txBox="1"/>
          <p:nvPr/>
        </p:nvSpPr>
        <p:spPr bwMode="auto">
          <a:xfrm>
            <a:off x="9474200" y="655270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1680BF3-53E2-474B-B35F-BB66E2440095}" type="slidenum">
              <a:rPr lang="ru-RU"/>
              <a:t>19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1411749" y="1247527"/>
          <a:ext cx="9434556" cy="517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8929"/>
                <a:gridCol w="1095627"/>
              </a:tblGrid>
              <a:tr h="31644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Теория:</a:t>
                      </a:r>
                      <a:endParaRPr lang="ru-RU" sz="1600" b="1" dirty="0">
                        <a:solidFill>
                          <a:srgbClr val="83AC68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77671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Зачем нужна финансовая грамотность и с чего начать управление своими финансами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?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/>
                      </a:r>
                      <a:br>
                        <a:rPr lang="ru-RU" sz="16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</a:br>
                      <a:r>
                        <a:rPr lang="ru-RU" sz="16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Финансовые цели и жизненный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цикл.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Последовательность шагов по финансовому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планированию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Какие виды финансовых услуг можно получить в интернете?</a:t>
                      </a:r>
                      <a:endParaRPr lang="ru-RU" sz="1600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14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6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Распространенные способы мошенничества</a:t>
                      </a:r>
                      <a:endParaRPr lang="ru-RU" sz="1600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18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kern="1200" dirty="0">
                          <a:solidFill>
                            <a:srgbClr val="83AC68"/>
                          </a:solidFill>
                          <a:effectLst/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Практические знания:</a:t>
                      </a: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465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Что делать, если нужны деньги? </a:t>
                      </a:r>
                      <a:br>
                        <a:rPr lang="ru-RU" sz="1600" kern="12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</a:b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Как взять под контроль расходы,</a:t>
                      </a:r>
                      <a:r>
                        <a:rPr lang="ru-RU" sz="1600" kern="1200" baseline="0" dirty="0">
                          <a:solidFill>
                            <a:schemeClr val="tx1"/>
                          </a:solidFill>
                          <a:effectLst/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не урезая потребности?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65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Защита от рисков (применение страховок, финансовая подушка безопасности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).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Как безопасно </a:t>
                      </a:r>
                      <a:r>
                        <a:rPr lang="ru-RU" sz="160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осуществлять </a:t>
                      </a:r>
                      <a:r>
                        <a:rPr lang="ru-RU" sz="160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переводы?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15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Интернет-банкинг: как посетить банк, не выходя из дома?</a:t>
                      </a: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16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Куда обратиться,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если пропали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деньги?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19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3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Меры предотвращения финансового мошенничества</a:t>
                      </a: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20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СОДЕРЖАНИЕ СЕМИНАРА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456551" y="101201"/>
            <a:ext cx="1647314" cy="796285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56551" y="101201"/>
            <a:ext cx="1647314" cy="7962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1" name="Заголовок 5"/>
          <p:cNvSpPr txBox="1"/>
          <p:nvPr/>
        </p:nvSpPr>
        <p:spPr bwMode="auto"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 dirty="0">
                <a:solidFill>
                  <a:schemeClr val="bg1"/>
                </a:solidFill>
                <a:latin typeface="Verdana"/>
                <a:ea typeface="Verdana"/>
                <a:cs typeface="Verdana"/>
              </a:rPr>
              <a:t>МЕРЫ ПРЕДОТВРАЩЕНИЯ ФИНАНСОВОГО МОШЕННИЧЕСТВА</a:t>
            </a:r>
            <a:endParaRPr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2020054" y="2095560"/>
            <a:ext cx="1316506" cy="999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3546505" y="1687337"/>
            <a:ext cx="63922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Verdana"/>
                <a:ea typeface="Verdana"/>
              </a:rPr>
              <a:t>Не сообщать </a:t>
            </a:r>
            <a:r>
              <a:rPr lang="ru-RU" sz="1600" dirty="0">
                <a:latin typeface="Verdana"/>
                <a:ea typeface="Verdana"/>
              </a:rPr>
              <a:t>паспортные данные и финансовые сведения: данные карты и ее владельца, трехзначный код с обратной стороны карты или </a:t>
            </a:r>
            <a:r>
              <a:rPr lang="ru-RU" sz="1600" dirty="0" smtClean="0">
                <a:latin typeface="Verdana"/>
                <a:ea typeface="Verdana"/>
              </a:rPr>
              <a:t>смс-код.</a:t>
            </a:r>
          </a:p>
          <a:p>
            <a:pPr>
              <a:defRPr/>
            </a:pPr>
            <a:endParaRPr lang="ru-RU" sz="1600" dirty="0">
              <a:latin typeface="Verdana"/>
              <a:ea typeface="Verdana"/>
            </a:endParaRPr>
          </a:p>
          <a:p>
            <a:pPr>
              <a:defRPr/>
            </a:pPr>
            <a:r>
              <a:rPr lang="ru-RU" sz="1600" b="1" dirty="0" smtClean="0">
                <a:latin typeface="Verdana"/>
                <a:ea typeface="Verdana"/>
              </a:rPr>
              <a:t>Не </a:t>
            </a:r>
            <a:r>
              <a:rPr lang="ru-RU" sz="1600" b="1" dirty="0">
                <a:latin typeface="Verdana"/>
                <a:ea typeface="Verdana"/>
              </a:rPr>
              <a:t>публиковать </a:t>
            </a:r>
            <a:r>
              <a:rPr lang="ru-RU" sz="1600" dirty="0">
                <a:latin typeface="Verdana"/>
                <a:ea typeface="Verdana"/>
              </a:rPr>
              <a:t>данные карты и ее владельца в социальных сетях, на форумах и каких-либо сайтах в Интернете.</a:t>
            </a:r>
            <a:endParaRPr sz="2400" dirty="0"/>
          </a:p>
        </p:txBody>
      </p:sp>
      <p:sp>
        <p:nvSpPr>
          <p:cNvPr id="26" name="Номер слайда 1"/>
          <p:cNvSpPr txBox="1"/>
          <p:nvPr/>
        </p:nvSpPr>
        <p:spPr bwMode="auto"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1680BF3-53E2-474B-B35F-BB66E2440095}" type="slidenum">
              <a:rPr lang="ru-RU"/>
              <a:t>20</a:t>
            </a:fld>
            <a:endParaRPr lang="ru-RU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2020055" y="4724257"/>
            <a:ext cx="1316506" cy="933055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 bwMode="auto">
          <a:xfrm>
            <a:off x="3546505" y="4405954"/>
            <a:ext cx="63922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>
                <a:latin typeface="Verdana"/>
                <a:ea typeface="Verdana"/>
              </a:rPr>
              <a:t>Хранить </a:t>
            </a:r>
            <a:r>
              <a:rPr lang="ru-RU" sz="1600" dirty="0" err="1" smtClean="0">
                <a:latin typeface="Verdana"/>
                <a:ea typeface="Verdana"/>
              </a:rPr>
              <a:t>пин</a:t>
            </a:r>
            <a:r>
              <a:rPr lang="ru-RU" sz="1600" dirty="0" smtClean="0">
                <a:latin typeface="Verdana"/>
                <a:ea typeface="Verdana"/>
              </a:rPr>
              <a:t>-код </a:t>
            </a:r>
            <a:r>
              <a:rPr lang="ru-RU" sz="1600" b="1" dirty="0">
                <a:latin typeface="Verdana"/>
                <a:ea typeface="Verdana"/>
              </a:rPr>
              <a:t>отдельно</a:t>
            </a:r>
            <a:r>
              <a:rPr lang="ru-RU" sz="1600" dirty="0">
                <a:latin typeface="Verdana"/>
                <a:ea typeface="Verdana"/>
              </a:rPr>
              <a:t> от карты, </a:t>
            </a:r>
            <a:r>
              <a:rPr lang="ru-RU" sz="1600" b="1" dirty="0">
                <a:latin typeface="Verdana"/>
                <a:ea typeface="Verdana"/>
              </a:rPr>
              <a:t>не писать</a:t>
            </a:r>
            <a:r>
              <a:rPr lang="ru-RU" sz="1600" dirty="0">
                <a:latin typeface="Verdana"/>
                <a:ea typeface="Verdana"/>
              </a:rPr>
              <a:t> </a:t>
            </a:r>
            <a:r>
              <a:rPr lang="ru-RU" sz="1600" dirty="0" err="1">
                <a:latin typeface="Verdana"/>
                <a:ea typeface="Verdana"/>
              </a:rPr>
              <a:t>пин</a:t>
            </a:r>
            <a:r>
              <a:rPr lang="ru-RU" sz="1600" dirty="0">
                <a:latin typeface="Verdana"/>
                <a:ea typeface="Verdana"/>
              </a:rPr>
              <a:t>-код на карте, </a:t>
            </a:r>
            <a:r>
              <a:rPr lang="ru-RU" sz="1600" b="1" dirty="0">
                <a:latin typeface="Verdana"/>
                <a:ea typeface="Verdana"/>
              </a:rPr>
              <a:t>не сообщать </a:t>
            </a:r>
            <a:r>
              <a:rPr lang="ru-RU" sz="1600" dirty="0" err="1">
                <a:latin typeface="Verdana"/>
                <a:ea typeface="Verdana"/>
              </a:rPr>
              <a:t>пин</a:t>
            </a:r>
            <a:r>
              <a:rPr lang="ru-RU" sz="1600" dirty="0">
                <a:latin typeface="Verdana"/>
                <a:ea typeface="Verdana"/>
              </a:rPr>
              <a:t>-код другим лицам, </a:t>
            </a:r>
            <a:r>
              <a:rPr lang="ru-RU" sz="1600" b="1" dirty="0">
                <a:latin typeface="Verdana"/>
                <a:ea typeface="Verdana"/>
              </a:rPr>
              <a:t>не вводить </a:t>
            </a:r>
            <a:r>
              <a:rPr lang="ru-RU" sz="1600" dirty="0" err="1" smtClean="0">
                <a:latin typeface="Verdana"/>
                <a:ea typeface="Verdana"/>
              </a:rPr>
              <a:t>пин</a:t>
            </a:r>
            <a:r>
              <a:rPr lang="ru-RU" sz="1600" dirty="0" smtClean="0">
                <a:latin typeface="Verdana"/>
                <a:ea typeface="Verdana"/>
              </a:rPr>
              <a:t>-код </a:t>
            </a:r>
            <a:r>
              <a:rPr lang="ru-RU" sz="1600" dirty="0">
                <a:latin typeface="Verdana"/>
                <a:ea typeface="Verdana"/>
              </a:rPr>
              <a:t>при работе в сети </a:t>
            </a:r>
            <a:r>
              <a:rPr lang="ru-RU" sz="1600" dirty="0" smtClean="0">
                <a:latin typeface="Verdana"/>
                <a:ea typeface="Verdana"/>
              </a:rPr>
              <a:t>Интернет.</a:t>
            </a:r>
          </a:p>
          <a:p>
            <a:pPr>
              <a:defRPr/>
            </a:pPr>
            <a:endParaRPr lang="ru-RU" sz="1600" dirty="0">
              <a:latin typeface="Verdana"/>
              <a:ea typeface="Verdana"/>
            </a:endParaRPr>
          </a:p>
          <a:p>
            <a:pPr>
              <a:defRPr/>
            </a:pPr>
            <a:r>
              <a:rPr lang="ru-RU" sz="1600" dirty="0" smtClean="0">
                <a:latin typeface="Verdana"/>
                <a:ea typeface="Verdana"/>
              </a:rPr>
              <a:t>При </a:t>
            </a:r>
            <a:r>
              <a:rPr lang="ru-RU" sz="1600" dirty="0">
                <a:latin typeface="Verdana"/>
                <a:ea typeface="Verdana"/>
              </a:rPr>
              <a:t>проведении операции с вводом </a:t>
            </a:r>
            <a:r>
              <a:rPr lang="ru-RU" sz="1600" dirty="0" err="1">
                <a:latin typeface="Verdana"/>
                <a:ea typeface="Verdana"/>
              </a:rPr>
              <a:t>пин</a:t>
            </a:r>
            <a:r>
              <a:rPr lang="ru-RU" sz="1600" dirty="0">
                <a:latin typeface="Verdana"/>
                <a:ea typeface="Verdana"/>
              </a:rPr>
              <a:t>-кода </a:t>
            </a:r>
            <a:r>
              <a:rPr lang="ru-RU" sz="1600" b="1" dirty="0">
                <a:latin typeface="Verdana"/>
                <a:ea typeface="Verdana"/>
              </a:rPr>
              <a:t>прикрывать</a:t>
            </a:r>
            <a:r>
              <a:rPr lang="ru-RU" sz="1600" dirty="0">
                <a:latin typeface="Verdana"/>
                <a:ea typeface="Verdana"/>
              </a:rPr>
              <a:t> клавиатуру свободной рукой.</a:t>
            </a:r>
            <a:endParaRPr sz="2400" dirty="0"/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1538243" y="4100276"/>
            <a:ext cx="8571432" cy="2185658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1538243" y="1502449"/>
            <a:ext cx="8571432" cy="2185658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56551" y="101201"/>
            <a:ext cx="1647314" cy="7962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1" name="Заголовок 5"/>
          <p:cNvSpPr txBox="1"/>
          <p:nvPr/>
        </p:nvSpPr>
        <p:spPr bwMode="auto"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 dirty="0">
                <a:solidFill>
                  <a:schemeClr val="bg1"/>
                </a:solidFill>
                <a:latin typeface="Verdana"/>
                <a:ea typeface="Verdana"/>
                <a:cs typeface="Verdana"/>
              </a:rPr>
              <a:t>МЕРЫ ПРЕДОТВРАЩЕНИЯ ФИНАНСОВОГО МОШЕННИЧЕСТВА</a:t>
            </a:r>
            <a:endParaRPr dirty="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321797" y="2790220"/>
            <a:ext cx="84805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>
              <a:latin typeface="Helvetica Neue"/>
            </a:endParaRPr>
          </a:p>
          <a:p>
            <a:pPr>
              <a:defRPr/>
            </a:pPr>
            <a:r>
              <a:rPr lang="ru-RU">
                <a:latin typeface="Helvetica Neue"/>
              </a:rPr>
              <a:t>  </a:t>
            </a:r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2740590" y="1718638"/>
            <a:ext cx="882827" cy="9028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63332" y="2748631"/>
            <a:ext cx="463636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>
                <a:latin typeface="Verdana"/>
                <a:ea typeface="Verdana"/>
              </a:rPr>
              <a:t>Если с неизвестного номера звонят из банка или ведомства с сомнительным предложением (оформление кредита или подозрительная операция от вашего имени, и тому подобное) или по телефону запугивают и требуют быстрых действий с финансами, </a:t>
            </a:r>
            <a:r>
              <a:rPr lang="ru-RU" sz="1600" b="1" dirty="0">
                <a:latin typeface="Verdana"/>
                <a:ea typeface="Verdana"/>
              </a:rPr>
              <a:t>положить </a:t>
            </a:r>
            <a:r>
              <a:rPr lang="ru-RU" sz="1600" b="1" dirty="0" smtClean="0">
                <a:latin typeface="Verdana"/>
                <a:ea typeface="Verdana"/>
              </a:rPr>
              <a:t>трубку</a:t>
            </a:r>
            <a:r>
              <a:rPr lang="ru-RU" sz="1600" dirty="0" smtClean="0">
                <a:latin typeface="Verdana"/>
                <a:ea typeface="Verdana"/>
              </a:rPr>
              <a:t>.</a:t>
            </a:r>
          </a:p>
          <a:p>
            <a:pPr>
              <a:defRPr/>
            </a:pPr>
            <a:endParaRPr lang="ru-RU" sz="1600" dirty="0">
              <a:latin typeface="Verdana"/>
              <a:ea typeface="Verdana"/>
            </a:endParaRPr>
          </a:p>
          <a:p>
            <a:pPr>
              <a:defRPr/>
            </a:pPr>
            <a:r>
              <a:rPr lang="ru-RU" sz="1600" b="1" dirty="0" smtClean="0">
                <a:latin typeface="Verdana"/>
                <a:ea typeface="Verdana"/>
              </a:rPr>
              <a:t>Самостоятельно </a:t>
            </a:r>
            <a:r>
              <a:rPr lang="ru-RU" sz="1600" b="1" dirty="0">
                <a:latin typeface="Verdana"/>
                <a:ea typeface="Verdana"/>
              </a:rPr>
              <a:t>позвонить в банк</a:t>
            </a:r>
            <a:r>
              <a:rPr lang="ru-RU" sz="1600" dirty="0">
                <a:latin typeface="Verdana"/>
                <a:ea typeface="Verdana"/>
              </a:rPr>
              <a:t> по номеру телефона, указанному на обратной стороне карты или </a:t>
            </a:r>
            <a:r>
              <a:rPr lang="ru-RU" sz="1600" dirty="0" smtClean="0">
                <a:latin typeface="Verdana"/>
                <a:ea typeface="Verdana"/>
              </a:rPr>
              <a:t>на официальном </a:t>
            </a:r>
            <a:r>
              <a:rPr lang="ru-RU" sz="1600" dirty="0">
                <a:latin typeface="Verdana"/>
                <a:ea typeface="Verdana"/>
              </a:rPr>
              <a:t>сайте</a:t>
            </a:r>
            <a:r>
              <a:rPr lang="ru-RU" sz="1600" dirty="0" smtClean="0">
                <a:latin typeface="Verdana"/>
                <a:ea typeface="Verdana"/>
              </a:rPr>
              <a:t>.</a:t>
            </a:r>
            <a:endParaRPr lang="ru-RU" sz="1100" dirty="0">
              <a:latin typeface="Verdana"/>
              <a:ea typeface="Verdana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822590" y="1594268"/>
            <a:ext cx="4717851" cy="4627070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Номер слайда 1"/>
          <p:cNvSpPr txBox="1"/>
          <p:nvPr/>
        </p:nvSpPr>
        <p:spPr bwMode="auto"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1680BF3-53E2-474B-B35F-BB66E2440095}" type="slidenum">
              <a:rPr lang="ru-RU"/>
              <a:t>21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8118232" y="1718638"/>
            <a:ext cx="1045164" cy="902891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 bwMode="auto">
          <a:xfrm>
            <a:off x="6336248" y="2750359"/>
            <a:ext cx="458527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>
                <a:latin typeface="Verdana"/>
                <a:ea typeface="Verdana"/>
              </a:rPr>
              <a:t>Никогда </a:t>
            </a:r>
            <a:r>
              <a:rPr lang="ru-RU" sz="1600" b="1" dirty="0">
                <a:latin typeface="Verdana"/>
                <a:ea typeface="Verdana"/>
              </a:rPr>
              <a:t>не вводить </a:t>
            </a:r>
            <a:r>
              <a:rPr lang="ru-RU" sz="1600" dirty="0">
                <a:latin typeface="Verdana"/>
                <a:ea typeface="Verdana"/>
              </a:rPr>
              <a:t>личные и финансовые данные </a:t>
            </a:r>
            <a:r>
              <a:rPr lang="ru-RU" sz="1600" dirty="0" smtClean="0">
                <a:latin typeface="Verdana"/>
                <a:ea typeface="Verdana"/>
              </a:rPr>
              <a:t>на сомнительных </a:t>
            </a:r>
            <a:r>
              <a:rPr lang="ru-RU" sz="1600" dirty="0">
                <a:latin typeface="Verdana"/>
                <a:ea typeface="Verdana"/>
              </a:rPr>
              <a:t>сайтах и </a:t>
            </a:r>
            <a:r>
              <a:rPr lang="ru-RU" sz="1600" b="1" dirty="0">
                <a:latin typeface="Verdana"/>
                <a:ea typeface="Verdana"/>
              </a:rPr>
              <a:t>не переходить</a:t>
            </a:r>
            <a:r>
              <a:rPr lang="ru-RU" sz="1600" dirty="0">
                <a:latin typeface="Verdana"/>
                <a:ea typeface="Verdana"/>
              </a:rPr>
              <a:t> по ссылкам из подозрительных писем, </a:t>
            </a:r>
            <a:r>
              <a:rPr lang="ru-RU" sz="1600" dirty="0" smtClean="0">
                <a:latin typeface="Verdana"/>
                <a:ea typeface="Verdana"/>
              </a:rPr>
              <a:t>которые предлагают</a:t>
            </a:r>
            <a:r>
              <a:rPr lang="ru-RU" sz="1600" dirty="0">
                <a:latin typeface="Verdana"/>
                <a:ea typeface="Verdana"/>
              </a:rPr>
              <a:t>, например, получить какую-либо выплату и тому подобное. </a:t>
            </a:r>
            <a:endParaRPr lang="ru-RU" sz="1600" dirty="0" smtClean="0">
              <a:latin typeface="Verdana"/>
              <a:ea typeface="Verdana"/>
            </a:endParaRPr>
          </a:p>
          <a:p>
            <a:pPr>
              <a:defRPr/>
            </a:pPr>
            <a:endParaRPr lang="ru-RU" sz="1600" dirty="0">
              <a:latin typeface="Verdana"/>
              <a:ea typeface="Verdana"/>
            </a:endParaRPr>
          </a:p>
          <a:p>
            <a:pPr>
              <a:defRPr/>
            </a:pPr>
            <a:r>
              <a:rPr lang="ru-RU" sz="1600" dirty="0" smtClean="0">
                <a:latin typeface="Verdana"/>
                <a:ea typeface="Verdana"/>
              </a:rPr>
              <a:t>Официальные </a:t>
            </a:r>
            <a:r>
              <a:rPr lang="ru-RU" sz="1600" dirty="0">
                <a:latin typeface="Verdana"/>
                <a:ea typeface="Verdana"/>
              </a:rPr>
              <a:t>сайты финансовых организаций в поисковых системах помечены </a:t>
            </a:r>
            <a:r>
              <a:rPr lang="ru-RU" sz="1600" b="1" dirty="0">
                <a:latin typeface="Verdana"/>
                <a:ea typeface="Verdana"/>
              </a:rPr>
              <a:t>цветным кружком</a:t>
            </a:r>
            <a:r>
              <a:rPr lang="ru-RU" sz="1600" dirty="0">
                <a:latin typeface="Verdana"/>
                <a:ea typeface="Verdana"/>
              </a:rPr>
              <a:t> </a:t>
            </a:r>
            <a:r>
              <a:rPr lang="ru-RU" sz="1600" b="1" dirty="0">
                <a:latin typeface="Verdana"/>
                <a:ea typeface="Verdana"/>
              </a:rPr>
              <a:t>с галочкой</a:t>
            </a:r>
            <a:r>
              <a:rPr lang="ru-RU" sz="1600" dirty="0">
                <a:latin typeface="Verdana"/>
                <a:ea typeface="Verdana"/>
              </a:rPr>
              <a:t>.</a:t>
            </a:r>
            <a:endParaRPr sz="2400" dirty="0"/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6284972" y="1594268"/>
            <a:ext cx="4717851" cy="4627070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56551" y="101201"/>
            <a:ext cx="1647314" cy="7962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1" name="Заголовок 5"/>
          <p:cNvSpPr txBox="1"/>
          <p:nvPr/>
        </p:nvSpPr>
        <p:spPr bwMode="auto"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Verdana"/>
                <a:ea typeface="Verdana"/>
              </a:rPr>
              <a:t>ОСНОВНЫЕ ВЫВОДЫ</a:t>
            </a:r>
            <a:endParaRPr dirty="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055097" y="2790220"/>
            <a:ext cx="84805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>
              <a:latin typeface="Helvetica Neue"/>
            </a:endParaRPr>
          </a:p>
          <a:p>
            <a:pPr>
              <a:defRPr/>
            </a:pPr>
            <a:r>
              <a:rPr lang="ru-RU">
                <a:latin typeface="Helvetica Neue"/>
              </a:rPr>
              <a:t>  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41566" y="2748631"/>
            <a:ext cx="35017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Планируйте доходы и расходы</a:t>
            </a:r>
            <a:r>
              <a:rPr lang="ru-RU" sz="1600" dirty="0" smtClean="0">
                <a:latin typeface="Verdana"/>
                <a:ea typeface="Verdana"/>
              </a:rPr>
              <a:t>, чтобы контролировать финансы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Откладывайте часть дохода </a:t>
            </a:r>
            <a:r>
              <a:rPr lang="ru-RU" sz="1600" dirty="0" smtClean="0">
                <a:latin typeface="Verdana"/>
                <a:ea typeface="Verdana"/>
              </a:rPr>
              <a:t>на будущее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Избегайте ненужных долгов</a:t>
            </a:r>
            <a:r>
              <a:rPr lang="ru-RU" sz="1600" dirty="0" smtClean="0">
                <a:latin typeface="Verdana"/>
                <a:ea typeface="Verdana"/>
              </a:rPr>
              <a:t>, особенно кредитных карт с высокими процентами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Определите свои </a:t>
            </a:r>
            <a:r>
              <a:rPr lang="ru-RU" sz="1600" dirty="0" smtClean="0">
                <a:latin typeface="Verdana"/>
                <a:ea typeface="Verdana"/>
              </a:rPr>
              <a:t>финансовые </a:t>
            </a:r>
            <a:r>
              <a:rPr lang="ru-RU" sz="1600" b="1" dirty="0" smtClean="0">
                <a:latin typeface="Verdana"/>
                <a:ea typeface="Verdana"/>
              </a:rPr>
              <a:t>цели</a:t>
            </a:r>
            <a:r>
              <a:rPr lang="ru-RU" sz="1600" dirty="0" smtClean="0">
                <a:latin typeface="Verdana"/>
                <a:ea typeface="Verdana"/>
              </a:rPr>
              <a:t> и разработайте план их достижения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241565" y="1594267"/>
            <a:ext cx="3568435" cy="4683723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Номер слайда 1"/>
          <p:cNvSpPr txBox="1"/>
          <p:nvPr/>
        </p:nvSpPr>
        <p:spPr bwMode="auto"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1680BF3-53E2-474B-B35F-BB66E2440095}" type="slidenum">
              <a:rPr lang="ru-RU"/>
              <a:t>22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1483303" y="1659290"/>
            <a:ext cx="1084958" cy="1084958"/>
          </a:xfrm>
          <a:prstGeom prst="rect">
            <a:avLst/>
          </a:prstGeom>
        </p:spPr>
      </p:pic>
      <p:sp>
        <p:nvSpPr>
          <p:cNvPr id="25" name="Скругленный прямоугольник 24"/>
          <p:cNvSpPr/>
          <p:nvPr/>
        </p:nvSpPr>
        <p:spPr bwMode="auto">
          <a:xfrm>
            <a:off x="4307535" y="1592262"/>
            <a:ext cx="3568435" cy="4683723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8373505" y="1592262"/>
            <a:ext cx="3568435" cy="4683723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4AC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Рисунок 2"/>
          <p:cNvSpPr/>
          <p:nvPr/>
        </p:nvSpPr>
        <p:spPr>
          <a:xfrm>
            <a:off x="9709524" y="1660063"/>
            <a:ext cx="896396" cy="1087431"/>
          </a:xfrm>
          <a:custGeom>
            <a:avLst/>
            <a:gdLst>
              <a:gd name="connsiteX0" fmla="*/ 396848 w 396848"/>
              <a:gd name="connsiteY0" fmla="*/ 93544 h 481422"/>
              <a:gd name="connsiteX1" fmla="*/ 393862 w 396848"/>
              <a:gd name="connsiteY1" fmla="*/ 273480 h 481422"/>
              <a:gd name="connsiteX2" fmla="*/ 198125 w 396848"/>
              <a:gd name="connsiteY2" fmla="*/ 481422 h 481422"/>
              <a:gd name="connsiteX3" fmla="*/ 2984 w 396848"/>
              <a:gd name="connsiteY3" fmla="*/ 273480 h 481422"/>
              <a:gd name="connsiteX4" fmla="*/ 0 w 396848"/>
              <a:gd name="connsiteY4" fmla="*/ 93544 h 481422"/>
              <a:gd name="connsiteX5" fmla="*/ 198125 w 396848"/>
              <a:gd name="connsiteY5" fmla="*/ 0 h 481422"/>
              <a:gd name="connsiteX6" fmla="*/ 396848 w 396848"/>
              <a:gd name="connsiteY6" fmla="*/ 93544 h 481422"/>
              <a:gd name="connsiteX7" fmla="*/ 198125 w 396848"/>
              <a:gd name="connsiteY7" fmla="*/ 452823 h 481422"/>
              <a:gd name="connsiteX8" fmla="*/ 198125 w 396848"/>
              <a:gd name="connsiteY8" fmla="*/ 245480 h 481422"/>
              <a:gd name="connsiteX9" fmla="*/ 367605 w 396848"/>
              <a:gd name="connsiteY9" fmla="*/ 245480 h 481422"/>
              <a:gd name="connsiteX10" fmla="*/ 369992 w 396848"/>
              <a:gd name="connsiteY10" fmla="*/ 116781 h 481422"/>
              <a:gd name="connsiteX11" fmla="*/ 198125 w 396848"/>
              <a:gd name="connsiteY11" fmla="*/ 38133 h 481422"/>
              <a:gd name="connsiteX12" fmla="*/ 198125 w 396848"/>
              <a:gd name="connsiteY12" fmla="*/ 245480 h 481422"/>
              <a:gd name="connsiteX13" fmla="*/ 28645 w 396848"/>
              <a:gd name="connsiteY13" fmla="*/ 245480 h 481422"/>
              <a:gd name="connsiteX14" fmla="*/ 29241 w 396848"/>
              <a:gd name="connsiteY14" fmla="*/ 272888 h 481422"/>
              <a:gd name="connsiteX15" fmla="*/ 198125 w 396848"/>
              <a:gd name="connsiteY15" fmla="*/ 452823 h 481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6848" h="481422">
                <a:moveTo>
                  <a:pt x="396848" y="93544"/>
                </a:moveTo>
                <a:lnTo>
                  <a:pt x="393862" y="273480"/>
                </a:lnTo>
                <a:cubicBezTo>
                  <a:pt x="391474" y="389666"/>
                  <a:pt x="290024" y="439714"/>
                  <a:pt x="198125" y="481422"/>
                </a:cubicBezTo>
                <a:cubicBezTo>
                  <a:pt x="106224" y="439714"/>
                  <a:pt x="4774" y="389666"/>
                  <a:pt x="2984" y="273480"/>
                </a:cubicBezTo>
                <a:lnTo>
                  <a:pt x="0" y="93544"/>
                </a:lnTo>
                <a:cubicBezTo>
                  <a:pt x="105627" y="81031"/>
                  <a:pt x="122933" y="78648"/>
                  <a:pt x="198125" y="0"/>
                </a:cubicBezTo>
                <a:cubicBezTo>
                  <a:pt x="272719" y="78052"/>
                  <a:pt x="290024" y="81031"/>
                  <a:pt x="396848" y="93544"/>
                </a:cubicBezTo>
                <a:close/>
                <a:moveTo>
                  <a:pt x="198125" y="452823"/>
                </a:moveTo>
                <a:lnTo>
                  <a:pt x="198125" y="245480"/>
                </a:lnTo>
                <a:lnTo>
                  <a:pt x="367605" y="245480"/>
                </a:lnTo>
                <a:lnTo>
                  <a:pt x="369992" y="116781"/>
                </a:lnTo>
                <a:cubicBezTo>
                  <a:pt x="291221" y="107843"/>
                  <a:pt x="254815" y="97118"/>
                  <a:pt x="198125" y="38133"/>
                </a:cubicBezTo>
                <a:lnTo>
                  <a:pt x="198125" y="245480"/>
                </a:lnTo>
                <a:lnTo>
                  <a:pt x="28645" y="245480"/>
                </a:lnTo>
                <a:lnTo>
                  <a:pt x="29241" y="272888"/>
                </a:lnTo>
                <a:cubicBezTo>
                  <a:pt x="31032" y="371795"/>
                  <a:pt x="119950" y="417074"/>
                  <a:pt x="198125" y="452823"/>
                </a:cubicBezTo>
                <a:close/>
              </a:path>
            </a:pathLst>
          </a:custGeom>
          <a:solidFill>
            <a:srgbClr val="83AC68"/>
          </a:solidFill>
          <a:ln w="6477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9" name="Рисунок 16"/>
          <p:cNvSpPr/>
          <p:nvPr/>
        </p:nvSpPr>
        <p:spPr>
          <a:xfrm>
            <a:off x="5607201" y="1651987"/>
            <a:ext cx="969102" cy="1086571"/>
          </a:xfrm>
          <a:custGeom>
            <a:avLst/>
            <a:gdLst>
              <a:gd name="connsiteX0" fmla="*/ 274278 w 430248"/>
              <a:gd name="connsiteY0" fmla="*/ 385520 h 482400"/>
              <a:gd name="connsiteX1" fmla="*/ 276508 w 430248"/>
              <a:gd name="connsiteY1" fmla="*/ 389898 h 482400"/>
              <a:gd name="connsiteX2" fmla="*/ 271773 w 430248"/>
              <a:gd name="connsiteY2" fmla="*/ 400605 h 482400"/>
              <a:gd name="connsiteX3" fmla="*/ 214678 w 430248"/>
              <a:gd name="connsiteY3" fmla="*/ 456324 h 482400"/>
              <a:gd name="connsiteX4" fmla="*/ 157583 w 430248"/>
              <a:gd name="connsiteY4" fmla="*/ 400605 h 482400"/>
              <a:gd name="connsiteX5" fmla="*/ 153210 w 430248"/>
              <a:gd name="connsiteY5" fmla="*/ 390770 h 482400"/>
              <a:gd name="connsiteX6" fmla="*/ 155467 w 430248"/>
              <a:gd name="connsiteY6" fmla="*/ 386374 h 482400"/>
              <a:gd name="connsiteX7" fmla="*/ 215330 w 430248"/>
              <a:gd name="connsiteY7" fmla="*/ 366586 h 482400"/>
              <a:gd name="connsiteX8" fmla="*/ 217845 w 430248"/>
              <a:gd name="connsiteY8" fmla="*/ 366586 h 482400"/>
              <a:gd name="connsiteX9" fmla="*/ 274278 w 430248"/>
              <a:gd name="connsiteY9" fmla="*/ 385520 h 482400"/>
              <a:gd name="connsiteX10" fmla="*/ 256339 w 430248"/>
              <a:gd name="connsiteY10" fmla="*/ 347298 h 482400"/>
              <a:gd name="connsiteX11" fmla="*/ 256787 w 430248"/>
              <a:gd name="connsiteY11" fmla="*/ 353262 h 482400"/>
              <a:gd name="connsiteX12" fmla="*/ 283435 w 430248"/>
              <a:gd name="connsiteY12" fmla="*/ 360930 h 482400"/>
              <a:gd name="connsiteX13" fmla="*/ 287289 w 430248"/>
              <a:gd name="connsiteY13" fmla="*/ 358694 h 482400"/>
              <a:gd name="connsiteX14" fmla="*/ 293823 w 430248"/>
              <a:gd name="connsiteY14" fmla="*/ 331954 h 482400"/>
              <a:gd name="connsiteX15" fmla="*/ 288891 w 430248"/>
              <a:gd name="connsiteY15" fmla="*/ 328586 h 482400"/>
              <a:gd name="connsiteX16" fmla="*/ 273628 w 430248"/>
              <a:gd name="connsiteY16" fmla="*/ 337751 h 482400"/>
              <a:gd name="connsiteX17" fmla="*/ 256339 w 430248"/>
              <a:gd name="connsiteY17" fmla="*/ 347298 h 482400"/>
              <a:gd name="connsiteX18" fmla="*/ 300403 w 430248"/>
              <a:gd name="connsiteY18" fmla="*/ 288154 h 482400"/>
              <a:gd name="connsiteX19" fmla="*/ 299063 w 430248"/>
              <a:gd name="connsiteY19" fmla="*/ 290470 h 482400"/>
              <a:gd name="connsiteX20" fmla="*/ 260591 w 430248"/>
              <a:gd name="connsiteY20" fmla="*/ 315169 h 482400"/>
              <a:gd name="connsiteX21" fmla="*/ 217916 w 430248"/>
              <a:gd name="connsiteY21" fmla="*/ 337066 h 482400"/>
              <a:gd name="connsiteX22" fmla="*/ 215260 w 430248"/>
              <a:gd name="connsiteY22" fmla="*/ 337066 h 482400"/>
              <a:gd name="connsiteX23" fmla="*/ 172585 w 430248"/>
              <a:gd name="connsiteY23" fmla="*/ 315169 h 482400"/>
              <a:gd name="connsiteX24" fmla="*/ 129982 w 430248"/>
              <a:gd name="connsiteY24" fmla="*/ 287491 h 482400"/>
              <a:gd name="connsiteX25" fmla="*/ 128668 w 430248"/>
              <a:gd name="connsiteY25" fmla="*/ 285175 h 482400"/>
              <a:gd name="connsiteX26" fmla="*/ 126673 w 430248"/>
              <a:gd name="connsiteY26" fmla="*/ 241200 h 482400"/>
              <a:gd name="connsiteX27" fmla="*/ 129143 w 430248"/>
              <a:gd name="connsiteY27" fmla="*/ 192355 h 482400"/>
              <a:gd name="connsiteX28" fmla="*/ 130457 w 430248"/>
              <a:gd name="connsiteY28" fmla="*/ 190071 h 482400"/>
              <a:gd name="connsiteX29" fmla="*/ 172585 w 430248"/>
              <a:gd name="connsiteY29" fmla="*/ 162739 h 482400"/>
              <a:gd name="connsiteX30" fmla="*/ 215260 w 430248"/>
              <a:gd name="connsiteY30" fmla="*/ 140843 h 482400"/>
              <a:gd name="connsiteX31" fmla="*/ 217916 w 430248"/>
              <a:gd name="connsiteY31" fmla="*/ 140843 h 482400"/>
              <a:gd name="connsiteX32" fmla="*/ 260590 w 430248"/>
              <a:gd name="connsiteY32" fmla="*/ 162739 h 482400"/>
              <a:gd name="connsiteX33" fmla="*/ 298553 w 430248"/>
              <a:gd name="connsiteY33" fmla="*/ 187077 h 482400"/>
              <a:gd name="connsiteX34" fmla="*/ 299895 w 430248"/>
              <a:gd name="connsiteY34" fmla="*/ 189360 h 482400"/>
              <a:gd name="connsiteX35" fmla="*/ 302683 w 430248"/>
              <a:gd name="connsiteY35" fmla="*/ 241200 h 482400"/>
              <a:gd name="connsiteX36" fmla="*/ 300403 w 430248"/>
              <a:gd name="connsiteY36" fmla="*/ 288154 h 482400"/>
              <a:gd name="connsiteX37" fmla="*/ 325965 w 430248"/>
              <a:gd name="connsiteY37" fmla="*/ 303043 h 482400"/>
              <a:gd name="connsiteX38" fmla="*/ 324695 w 430248"/>
              <a:gd name="connsiteY38" fmla="*/ 305236 h 482400"/>
              <a:gd name="connsiteX39" fmla="*/ 313186 w 430248"/>
              <a:gd name="connsiteY39" fmla="*/ 362927 h 482400"/>
              <a:gd name="connsiteX40" fmla="*/ 315884 w 430248"/>
              <a:gd name="connsiteY40" fmla="*/ 367035 h 482400"/>
              <a:gd name="connsiteX41" fmla="*/ 326089 w 430248"/>
              <a:gd name="connsiteY41" fmla="*/ 368103 h 482400"/>
              <a:gd name="connsiteX42" fmla="*/ 402891 w 430248"/>
              <a:gd name="connsiteY42" fmla="*/ 346516 h 482400"/>
              <a:gd name="connsiteX43" fmla="*/ 383184 w 430248"/>
              <a:gd name="connsiteY43" fmla="*/ 269210 h 482400"/>
              <a:gd name="connsiteX44" fmla="*/ 377918 w 430248"/>
              <a:gd name="connsiteY44" fmla="*/ 261914 h 482400"/>
              <a:gd name="connsiteX45" fmla="*/ 372986 w 430248"/>
              <a:gd name="connsiteY45" fmla="*/ 261635 h 482400"/>
              <a:gd name="connsiteX46" fmla="*/ 325965 w 430248"/>
              <a:gd name="connsiteY46" fmla="*/ 303043 h 482400"/>
              <a:gd name="connsiteX47" fmla="*/ 356489 w 430248"/>
              <a:gd name="connsiteY47" fmla="*/ 236740 h 482400"/>
              <a:gd name="connsiteX48" fmla="*/ 356489 w 430248"/>
              <a:gd name="connsiteY48" fmla="*/ 241168 h 482400"/>
              <a:gd name="connsiteX49" fmla="*/ 333778 w 430248"/>
              <a:gd name="connsiteY49" fmla="*/ 262984 h 482400"/>
              <a:gd name="connsiteX50" fmla="*/ 328403 w 430248"/>
              <a:gd name="connsiteY50" fmla="*/ 260381 h 482400"/>
              <a:gd name="connsiteX51" fmla="*/ 328759 w 430248"/>
              <a:gd name="connsiteY51" fmla="*/ 241200 h 482400"/>
              <a:gd name="connsiteX52" fmla="*/ 328210 w 430248"/>
              <a:gd name="connsiteY52" fmla="*/ 217386 h 482400"/>
              <a:gd name="connsiteX53" fmla="*/ 333581 w 430248"/>
              <a:gd name="connsiteY53" fmla="*/ 214751 h 482400"/>
              <a:gd name="connsiteX54" fmla="*/ 356489 w 430248"/>
              <a:gd name="connsiteY54" fmla="*/ 236740 h 482400"/>
              <a:gd name="connsiteX55" fmla="*/ 394730 w 430248"/>
              <a:gd name="connsiteY55" fmla="*/ 236896 h 482400"/>
              <a:gd name="connsiteX56" fmla="*/ 394730 w 430248"/>
              <a:gd name="connsiteY56" fmla="*/ 241012 h 482400"/>
              <a:gd name="connsiteX57" fmla="*/ 425473 w 430248"/>
              <a:gd name="connsiteY57" fmla="*/ 359554 h 482400"/>
              <a:gd name="connsiteX58" fmla="*/ 306482 w 430248"/>
              <a:gd name="connsiteY58" fmla="*/ 392060 h 482400"/>
              <a:gd name="connsiteX59" fmla="*/ 302896 w 430248"/>
              <a:gd name="connsiteY59" fmla="*/ 394144 h 482400"/>
              <a:gd name="connsiteX60" fmla="*/ 214678 w 430248"/>
              <a:gd name="connsiteY60" fmla="*/ 482400 h 482400"/>
              <a:gd name="connsiteX61" fmla="*/ 126658 w 430248"/>
              <a:gd name="connsiteY61" fmla="*/ 394653 h 482400"/>
              <a:gd name="connsiteX62" fmla="*/ 123116 w 430248"/>
              <a:gd name="connsiteY62" fmla="*/ 392570 h 482400"/>
              <a:gd name="connsiteX63" fmla="*/ 7703 w 430248"/>
              <a:gd name="connsiteY63" fmla="*/ 359554 h 482400"/>
              <a:gd name="connsiteX64" fmla="*/ 38445 w 430248"/>
              <a:gd name="connsiteY64" fmla="*/ 241012 h 482400"/>
              <a:gd name="connsiteX65" fmla="*/ 38445 w 430248"/>
              <a:gd name="connsiteY65" fmla="*/ 236896 h 482400"/>
              <a:gd name="connsiteX66" fmla="*/ 7702 w 430248"/>
              <a:gd name="connsiteY66" fmla="*/ 118354 h 482400"/>
              <a:gd name="connsiteX67" fmla="*/ 124796 w 430248"/>
              <a:gd name="connsiteY67" fmla="*/ 85572 h 482400"/>
              <a:gd name="connsiteX68" fmla="*/ 128339 w 430248"/>
              <a:gd name="connsiteY68" fmla="*/ 83540 h 482400"/>
              <a:gd name="connsiteX69" fmla="*/ 214678 w 430248"/>
              <a:gd name="connsiteY69" fmla="*/ 0 h 482400"/>
              <a:gd name="connsiteX70" fmla="*/ 301232 w 430248"/>
              <a:gd name="connsiteY70" fmla="*/ 84069 h 482400"/>
              <a:gd name="connsiteX71" fmla="*/ 304818 w 430248"/>
              <a:gd name="connsiteY71" fmla="*/ 86101 h 482400"/>
              <a:gd name="connsiteX72" fmla="*/ 425473 w 430248"/>
              <a:gd name="connsiteY72" fmla="*/ 118354 h 482400"/>
              <a:gd name="connsiteX73" fmla="*/ 394730 w 430248"/>
              <a:gd name="connsiteY73" fmla="*/ 236896 h 482400"/>
              <a:gd name="connsiteX74" fmla="*/ 311969 w 430248"/>
              <a:gd name="connsiteY74" fmla="*/ 115180 h 482400"/>
              <a:gd name="connsiteX75" fmla="*/ 314639 w 430248"/>
              <a:gd name="connsiteY75" fmla="*/ 111033 h 482400"/>
              <a:gd name="connsiteX76" fmla="*/ 326089 w 430248"/>
              <a:gd name="connsiteY76" fmla="*/ 109805 h 482400"/>
              <a:gd name="connsiteX77" fmla="*/ 402891 w 430248"/>
              <a:gd name="connsiteY77" fmla="*/ 131392 h 482400"/>
              <a:gd name="connsiteX78" fmla="*/ 383185 w 430248"/>
              <a:gd name="connsiteY78" fmla="*/ 208697 h 482400"/>
              <a:gd name="connsiteX79" fmla="*/ 377918 w 430248"/>
              <a:gd name="connsiteY79" fmla="*/ 215995 h 482400"/>
              <a:gd name="connsiteX80" fmla="*/ 372986 w 430248"/>
              <a:gd name="connsiteY80" fmla="*/ 216274 h 482400"/>
              <a:gd name="connsiteX81" fmla="*/ 325292 w 430248"/>
              <a:gd name="connsiteY81" fmla="*/ 174355 h 482400"/>
              <a:gd name="connsiteX82" fmla="*/ 324021 w 430248"/>
              <a:gd name="connsiteY82" fmla="*/ 172193 h 482400"/>
              <a:gd name="connsiteX83" fmla="*/ 311969 w 430248"/>
              <a:gd name="connsiteY83" fmla="*/ 115180 h 482400"/>
              <a:gd name="connsiteX84" fmla="*/ 272577 w 430248"/>
              <a:gd name="connsiteY84" fmla="*/ 92825 h 482400"/>
              <a:gd name="connsiteX85" fmla="*/ 274768 w 430248"/>
              <a:gd name="connsiteY85" fmla="*/ 88400 h 482400"/>
              <a:gd name="connsiteX86" fmla="*/ 271773 w 430248"/>
              <a:gd name="connsiteY86" fmla="*/ 81795 h 482400"/>
              <a:gd name="connsiteX87" fmla="*/ 214678 w 430248"/>
              <a:gd name="connsiteY87" fmla="*/ 26076 h 482400"/>
              <a:gd name="connsiteX88" fmla="*/ 157583 w 430248"/>
              <a:gd name="connsiteY88" fmla="*/ 81795 h 482400"/>
              <a:gd name="connsiteX89" fmla="*/ 154974 w 430248"/>
              <a:gd name="connsiteY89" fmla="*/ 87515 h 482400"/>
              <a:gd name="connsiteX90" fmla="*/ 157192 w 430248"/>
              <a:gd name="connsiteY90" fmla="*/ 91958 h 482400"/>
              <a:gd name="connsiteX91" fmla="*/ 215330 w 430248"/>
              <a:gd name="connsiteY91" fmla="*/ 111323 h 482400"/>
              <a:gd name="connsiteX92" fmla="*/ 217845 w 430248"/>
              <a:gd name="connsiteY92" fmla="*/ 111323 h 482400"/>
              <a:gd name="connsiteX93" fmla="*/ 272577 w 430248"/>
              <a:gd name="connsiteY93" fmla="*/ 92825 h 482400"/>
              <a:gd name="connsiteX94" fmla="*/ 256338 w 430248"/>
              <a:gd name="connsiteY94" fmla="*/ 130610 h 482400"/>
              <a:gd name="connsiteX95" fmla="*/ 256788 w 430248"/>
              <a:gd name="connsiteY95" fmla="*/ 124646 h 482400"/>
              <a:gd name="connsiteX96" fmla="*/ 282194 w 430248"/>
              <a:gd name="connsiteY96" fmla="*/ 117284 h 482400"/>
              <a:gd name="connsiteX97" fmla="*/ 286048 w 430248"/>
              <a:gd name="connsiteY97" fmla="*/ 119476 h 482400"/>
              <a:gd name="connsiteX98" fmla="*/ 292713 w 430248"/>
              <a:gd name="connsiteY98" fmla="*/ 145228 h 482400"/>
              <a:gd name="connsiteX99" fmla="*/ 287799 w 430248"/>
              <a:gd name="connsiteY99" fmla="*/ 148642 h 482400"/>
              <a:gd name="connsiteX100" fmla="*/ 273628 w 430248"/>
              <a:gd name="connsiteY100" fmla="*/ 140157 h 482400"/>
              <a:gd name="connsiteX101" fmla="*/ 256338 w 430248"/>
              <a:gd name="connsiteY101" fmla="*/ 130610 h 482400"/>
              <a:gd name="connsiteX102" fmla="*/ 176837 w 430248"/>
              <a:gd name="connsiteY102" fmla="*/ 130610 h 482400"/>
              <a:gd name="connsiteX103" fmla="*/ 176388 w 430248"/>
              <a:gd name="connsiteY103" fmla="*/ 124646 h 482400"/>
              <a:gd name="connsiteX104" fmla="*/ 147388 w 430248"/>
              <a:gd name="connsiteY104" fmla="*/ 116410 h 482400"/>
              <a:gd name="connsiteX105" fmla="*/ 143572 w 430248"/>
              <a:gd name="connsiteY105" fmla="*/ 118601 h 482400"/>
              <a:gd name="connsiteX106" fmla="*/ 136038 w 430248"/>
              <a:gd name="connsiteY106" fmla="*/ 148025 h 482400"/>
              <a:gd name="connsiteX107" fmla="*/ 140987 w 430248"/>
              <a:gd name="connsiteY107" fmla="*/ 151399 h 482400"/>
              <a:gd name="connsiteX108" fmla="*/ 159547 w 430248"/>
              <a:gd name="connsiteY108" fmla="*/ 140157 h 482400"/>
              <a:gd name="connsiteX109" fmla="*/ 176837 w 430248"/>
              <a:gd name="connsiteY109" fmla="*/ 130610 h 482400"/>
              <a:gd name="connsiteX110" fmla="*/ 103644 w 430248"/>
              <a:gd name="connsiteY110" fmla="*/ 177603 h 482400"/>
              <a:gd name="connsiteX111" fmla="*/ 104888 w 430248"/>
              <a:gd name="connsiteY111" fmla="*/ 175441 h 482400"/>
              <a:gd name="connsiteX112" fmla="*/ 117519 w 430248"/>
              <a:gd name="connsiteY112" fmla="*/ 114726 h 482400"/>
              <a:gd name="connsiteX113" fmla="*/ 114802 w 430248"/>
              <a:gd name="connsiteY113" fmla="*/ 110571 h 482400"/>
              <a:gd name="connsiteX114" fmla="*/ 107086 w 430248"/>
              <a:gd name="connsiteY114" fmla="*/ 109805 h 482400"/>
              <a:gd name="connsiteX115" fmla="*/ 30285 w 430248"/>
              <a:gd name="connsiteY115" fmla="*/ 131392 h 482400"/>
              <a:gd name="connsiteX116" fmla="*/ 49991 w 430248"/>
              <a:gd name="connsiteY116" fmla="*/ 208697 h 482400"/>
              <a:gd name="connsiteX117" fmla="*/ 55258 w 430248"/>
              <a:gd name="connsiteY117" fmla="*/ 215995 h 482400"/>
              <a:gd name="connsiteX118" fmla="*/ 60189 w 430248"/>
              <a:gd name="connsiteY118" fmla="*/ 216274 h 482400"/>
              <a:gd name="connsiteX119" fmla="*/ 103644 w 430248"/>
              <a:gd name="connsiteY119" fmla="*/ 177603 h 482400"/>
              <a:gd name="connsiteX120" fmla="*/ 60189 w 430248"/>
              <a:gd name="connsiteY120" fmla="*/ 261635 h 482400"/>
              <a:gd name="connsiteX121" fmla="*/ 55258 w 430248"/>
              <a:gd name="connsiteY121" fmla="*/ 261914 h 482400"/>
              <a:gd name="connsiteX122" fmla="*/ 49991 w 430248"/>
              <a:gd name="connsiteY122" fmla="*/ 269210 h 482400"/>
              <a:gd name="connsiteX123" fmla="*/ 30285 w 430248"/>
              <a:gd name="connsiteY123" fmla="*/ 346516 h 482400"/>
              <a:gd name="connsiteX124" fmla="*/ 107087 w 430248"/>
              <a:gd name="connsiteY124" fmla="*/ 368103 h 482400"/>
              <a:gd name="connsiteX125" fmla="*/ 113546 w 430248"/>
              <a:gd name="connsiteY125" fmla="*/ 367479 h 482400"/>
              <a:gd name="connsiteX126" fmla="*/ 116290 w 430248"/>
              <a:gd name="connsiteY126" fmla="*/ 363363 h 482400"/>
              <a:gd name="connsiteX127" fmla="*/ 104253 w 430248"/>
              <a:gd name="connsiteY127" fmla="*/ 302005 h 482400"/>
              <a:gd name="connsiteX128" fmla="*/ 103009 w 430248"/>
              <a:gd name="connsiteY128" fmla="*/ 299812 h 482400"/>
              <a:gd name="connsiteX129" fmla="*/ 60189 w 430248"/>
              <a:gd name="connsiteY129" fmla="*/ 261635 h 482400"/>
              <a:gd name="connsiteX130" fmla="*/ 146131 w 430248"/>
              <a:gd name="connsiteY130" fmla="*/ 361795 h 482400"/>
              <a:gd name="connsiteX131" fmla="*/ 142315 w 430248"/>
              <a:gd name="connsiteY131" fmla="*/ 359558 h 482400"/>
              <a:gd name="connsiteX132" fmla="*/ 134972 w 430248"/>
              <a:gd name="connsiteY132" fmla="*/ 329170 h 482400"/>
              <a:gd name="connsiteX133" fmla="*/ 139937 w 430248"/>
              <a:gd name="connsiteY133" fmla="*/ 325841 h 482400"/>
              <a:gd name="connsiteX134" fmla="*/ 159547 w 430248"/>
              <a:gd name="connsiteY134" fmla="*/ 337751 h 482400"/>
              <a:gd name="connsiteX135" fmla="*/ 176837 w 430248"/>
              <a:gd name="connsiteY135" fmla="*/ 347298 h 482400"/>
              <a:gd name="connsiteX136" fmla="*/ 176388 w 430248"/>
              <a:gd name="connsiteY136" fmla="*/ 353262 h 482400"/>
              <a:gd name="connsiteX137" fmla="*/ 146131 w 430248"/>
              <a:gd name="connsiteY137" fmla="*/ 361795 h 482400"/>
              <a:gd name="connsiteX138" fmla="*/ 76687 w 430248"/>
              <a:gd name="connsiteY138" fmla="*/ 241169 h 482400"/>
              <a:gd name="connsiteX139" fmla="*/ 76687 w 430248"/>
              <a:gd name="connsiteY139" fmla="*/ 236740 h 482400"/>
              <a:gd name="connsiteX140" fmla="*/ 95591 w 430248"/>
              <a:gd name="connsiteY140" fmla="*/ 218327 h 482400"/>
              <a:gd name="connsiteX141" fmla="*/ 100995 w 430248"/>
              <a:gd name="connsiteY141" fmla="*/ 220909 h 482400"/>
              <a:gd name="connsiteX142" fmla="*/ 100597 w 430248"/>
              <a:gd name="connsiteY142" fmla="*/ 241200 h 482400"/>
              <a:gd name="connsiteX143" fmla="*/ 100834 w 430248"/>
              <a:gd name="connsiteY143" fmla="*/ 256883 h 482400"/>
              <a:gd name="connsiteX144" fmla="*/ 95428 w 430248"/>
              <a:gd name="connsiteY144" fmla="*/ 259433 h 482400"/>
              <a:gd name="connsiteX145" fmla="*/ 76687 w 430248"/>
              <a:gd name="connsiteY145" fmla="*/ 241169 h 482400"/>
              <a:gd name="connsiteX146" fmla="*/ 217937 w 430248"/>
              <a:gd name="connsiteY146" fmla="*/ 260757 h 482400"/>
              <a:gd name="connsiteX147" fmla="*/ 237494 w 430248"/>
              <a:gd name="connsiteY147" fmla="*/ 241200 h 482400"/>
              <a:gd name="connsiteX148" fmla="*/ 217937 w 430248"/>
              <a:gd name="connsiteY148" fmla="*/ 221643 h 482400"/>
              <a:gd name="connsiteX149" fmla="*/ 198381 w 430248"/>
              <a:gd name="connsiteY149" fmla="*/ 241200 h 482400"/>
              <a:gd name="connsiteX150" fmla="*/ 217937 w 430248"/>
              <a:gd name="connsiteY150" fmla="*/ 260757 h 482400"/>
              <a:gd name="connsiteX151" fmla="*/ 217937 w 430248"/>
              <a:gd name="connsiteY151" fmla="*/ 286832 h 482400"/>
              <a:gd name="connsiteX152" fmla="*/ 263570 w 430248"/>
              <a:gd name="connsiteY152" fmla="*/ 241200 h 482400"/>
              <a:gd name="connsiteX153" fmla="*/ 217937 w 430248"/>
              <a:gd name="connsiteY153" fmla="*/ 195568 h 482400"/>
              <a:gd name="connsiteX154" fmla="*/ 172305 w 430248"/>
              <a:gd name="connsiteY154" fmla="*/ 241200 h 482400"/>
              <a:gd name="connsiteX155" fmla="*/ 217937 w 430248"/>
              <a:gd name="connsiteY155" fmla="*/ 286832 h 4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430248" h="482400">
                <a:moveTo>
                  <a:pt x="274278" y="385520"/>
                </a:moveTo>
                <a:cubicBezTo>
                  <a:pt x="276197" y="386008"/>
                  <a:pt x="277264" y="388068"/>
                  <a:pt x="276508" y="389898"/>
                </a:cubicBezTo>
                <a:cubicBezTo>
                  <a:pt x="274981" y="393591"/>
                  <a:pt x="273401" y="397163"/>
                  <a:pt x="271773" y="400605"/>
                </a:cubicBezTo>
                <a:cubicBezTo>
                  <a:pt x="252169" y="442054"/>
                  <a:pt x="230218" y="456324"/>
                  <a:pt x="214678" y="456324"/>
                </a:cubicBezTo>
                <a:cubicBezTo>
                  <a:pt x="199139" y="456324"/>
                  <a:pt x="177187" y="442054"/>
                  <a:pt x="157583" y="400605"/>
                </a:cubicBezTo>
                <a:cubicBezTo>
                  <a:pt x="156083" y="397434"/>
                  <a:pt x="154624" y="394155"/>
                  <a:pt x="153210" y="390770"/>
                </a:cubicBezTo>
                <a:cubicBezTo>
                  <a:pt x="152440" y="388927"/>
                  <a:pt x="153527" y="386848"/>
                  <a:pt x="155467" y="386374"/>
                </a:cubicBezTo>
                <a:cubicBezTo>
                  <a:pt x="174689" y="381688"/>
                  <a:pt x="194820" y="375077"/>
                  <a:pt x="215330" y="366586"/>
                </a:cubicBezTo>
                <a:cubicBezTo>
                  <a:pt x="216135" y="366252"/>
                  <a:pt x="217040" y="366252"/>
                  <a:pt x="217845" y="366586"/>
                </a:cubicBezTo>
                <a:cubicBezTo>
                  <a:pt x="237139" y="374573"/>
                  <a:pt x="256097" y="380897"/>
                  <a:pt x="274278" y="385520"/>
                </a:cubicBezTo>
                <a:close/>
                <a:moveTo>
                  <a:pt x="256339" y="347298"/>
                </a:moveTo>
                <a:cubicBezTo>
                  <a:pt x="253800" y="348637"/>
                  <a:pt x="254062" y="352365"/>
                  <a:pt x="256787" y="353262"/>
                </a:cubicBezTo>
                <a:cubicBezTo>
                  <a:pt x="265875" y="356251"/>
                  <a:pt x="274778" y="358807"/>
                  <a:pt x="283435" y="360930"/>
                </a:cubicBezTo>
                <a:cubicBezTo>
                  <a:pt x="285113" y="361342"/>
                  <a:pt x="286813" y="360355"/>
                  <a:pt x="287289" y="358694"/>
                </a:cubicBezTo>
                <a:cubicBezTo>
                  <a:pt x="289725" y="350181"/>
                  <a:pt x="291913" y="341251"/>
                  <a:pt x="293823" y="331954"/>
                </a:cubicBezTo>
                <a:cubicBezTo>
                  <a:pt x="294398" y="329154"/>
                  <a:pt x="291316" y="327072"/>
                  <a:pt x="288891" y="328586"/>
                </a:cubicBezTo>
                <a:cubicBezTo>
                  <a:pt x="283902" y="331700"/>
                  <a:pt x="278813" y="334758"/>
                  <a:pt x="273628" y="337751"/>
                </a:cubicBezTo>
                <a:cubicBezTo>
                  <a:pt x="267871" y="341076"/>
                  <a:pt x="262104" y="344258"/>
                  <a:pt x="256339" y="347298"/>
                </a:cubicBezTo>
                <a:close/>
                <a:moveTo>
                  <a:pt x="300403" y="288154"/>
                </a:moveTo>
                <a:cubicBezTo>
                  <a:pt x="300312" y="289083"/>
                  <a:pt x="299823" y="289928"/>
                  <a:pt x="299063" y="290470"/>
                </a:cubicBezTo>
                <a:cubicBezTo>
                  <a:pt x="287051" y="299029"/>
                  <a:pt x="274201" y="307311"/>
                  <a:pt x="260591" y="315169"/>
                </a:cubicBezTo>
                <a:cubicBezTo>
                  <a:pt x="246287" y="323427"/>
                  <a:pt x="231997" y="330724"/>
                  <a:pt x="217916" y="337066"/>
                </a:cubicBezTo>
                <a:cubicBezTo>
                  <a:pt x="217071" y="337446"/>
                  <a:pt x="216104" y="337446"/>
                  <a:pt x="215260" y="337066"/>
                </a:cubicBezTo>
                <a:cubicBezTo>
                  <a:pt x="201179" y="330724"/>
                  <a:pt x="186888" y="323427"/>
                  <a:pt x="172585" y="315169"/>
                </a:cubicBezTo>
                <a:cubicBezTo>
                  <a:pt x="157401" y="306403"/>
                  <a:pt x="143163" y="297108"/>
                  <a:pt x="129982" y="287491"/>
                </a:cubicBezTo>
                <a:cubicBezTo>
                  <a:pt x="129232" y="286943"/>
                  <a:pt x="128753" y="286100"/>
                  <a:pt x="128668" y="285175"/>
                </a:cubicBezTo>
                <a:cubicBezTo>
                  <a:pt x="127363" y="271014"/>
                  <a:pt x="126673" y="256313"/>
                  <a:pt x="126673" y="241200"/>
                </a:cubicBezTo>
                <a:cubicBezTo>
                  <a:pt x="126673" y="224347"/>
                  <a:pt x="127532" y="208006"/>
                  <a:pt x="129143" y="192355"/>
                </a:cubicBezTo>
                <a:cubicBezTo>
                  <a:pt x="129236" y="191442"/>
                  <a:pt x="129714" y="190612"/>
                  <a:pt x="130457" y="190071"/>
                </a:cubicBezTo>
                <a:cubicBezTo>
                  <a:pt x="143504" y="180577"/>
                  <a:pt x="157584" y="171401"/>
                  <a:pt x="172585" y="162739"/>
                </a:cubicBezTo>
                <a:cubicBezTo>
                  <a:pt x="186889" y="154481"/>
                  <a:pt x="201179" y="147184"/>
                  <a:pt x="215260" y="140843"/>
                </a:cubicBezTo>
                <a:cubicBezTo>
                  <a:pt x="216104" y="140463"/>
                  <a:pt x="217071" y="140463"/>
                  <a:pt x="217916" y="140843"/>
                </a:cubicBezTo>
                <a:cubicBezTo>
                  <a:pt x="231997" y="147184"/>
                  <a:pt x="246287" y="154481"/>
                  <a:pt x="260590" y="162739"/>
                </a:cubicBezTo>
                <a:cubicBezTo>
                  <a:pt x="274008" y="170486"/>
                  <a:pt x="286689" y="178646"/>
                  <a:pt x="298553" y="187077"/>
                </a:cubicBezTo>
                <a:cubicBezTo>
                  <a:pt x="299306" y="187611"/>
                  <a:pt x="299795" y="188442"/>
                  <a:pt x="299895" y="189360"/>
                </a:cubicBezTo>
                <a:cubicBezTo>
                  <a:pt x="301710" y="205918"/>
                  <a:pt x="302683" y="223269"/>
                  <a:pt x="302683" y="241200"/>
                </a:cubicBezTo>
                <a:cubicBezTo>
                  <a:pt x="302683" y="257375"/>
                  <a:pt x="301891" y="273079"/>
                  <a:pt x="300403" y="288154"/>
                </a:cubicBezTo>
                <a:close/>
                <a:moveTo>
                  <a:pt x="325965" y="303043"/>
                </a:moveTo>
                <a:cubicBezTo>
                  <a:pt x="325266" y="303574"/>
                  <a:pt x="324808" y="304365"/>
                  <a:pt x="324695" y="305236"/>
                </a:cubicBezTo>
                <a:cubicBezTo>
                  <a:pt x="322038" y="325681"/>
                  <a:pt x="318142" y="345039"/>
                  <a:pt x="313186" y="362927"/>
                </a:cubicBezTo>
                <a:cubicBezTo>
                  <a:pt x="312658" y="364837"/>
                  <a:pt x="313918" y="366786"/>
                  <a:pt x="315884" y="367035"/>
                </a:cubicBezTo>
                <a:cubicBezTo>
                  <a:pt x="319349" y="367473"/>
                  <a:pt x="322753" y="367829"/>
                  <a:pt x="326089" y="368103"/>
                </a:cubicBezTo>
                <a:cubicBezTo>
                  <a:pt x="371786" y="371850"/>
                  <a:pt x="395121" y="359974"/>
                  <a:pt x="402891" y="346516"/>
                </a:cubicBezTo>
                <a:cubicBezTo>
                  <a:pt x="410660" y="333059"/>
                  <a:pt x="409278" y="306913"/>
                  <a:pt x="383184" y="269210"/>
                </a:cubicBezTo>
                <a:cubicBezTo>
                  <a:pt x="381509" y="266791"/>
                  <a:pt x="379753" y="264357"/>
                  <a:pt x="377918" y="261914"/>
                </a:cubicBezTo>
                <a:cubicBezTo>
                  <a:pt x="376718" y="260317"/>
                  <a:pt x="374376" y="260201"/>
                  <a:pt x="372986" y="261635"/>
                </a:cubicBezTo>
                <a:cubicBezTo>
                  <a:pt x="359278" y="275768"/>
                  <a:pt x="343506" y="289712"/>
                  <a:pt x="325965" y="303043"/>
                </a:cubicBezTo>
                <a:close/>
                <a:moveTo>
                  <a:pt x="356489" y="236740"/>
                </a:moveTo>
                <a:cubicBezTo>
                  <a:pt x="357670" y="237982"/>
                  <a:pt x="357670" y="239927"/>
                  <a:pt x="356489" y="241168"/>
                </a:cubicBezTo>
                <a:cubicBezTo>
                  <a:pt x="349546" y="248467"/>
                  <a:pt x="341962" y="255765"/>
                  <a:pt x="333778" y="262984"/>
                </a:cubicBezTo>
                <a:cubicBezTo>
                  <a:pt x="331636" y="264874"/>
                  <a:pt x="328297" y="263237"/>
                  <a:pt x="328403" y="260381"/>
                </a:cubicBezTo>
                <a:cubicBezTo>
                  <a:pt x="328639" y="254053"/>
                  <a:pt x="328759" y="247656"/>
                  <a:pt x="328759" y="241200"/>
                </a:cubicBezTo>
                <a:cubicBezTo>
                  <a:pt x="328759" y="233164"/>
                  <a:pt x="328573" y="225220"/>
                  <a:pt x="328210" y="217386"/>
                </a:cubicBezTo>
                <a:cubicBezTo>
                  <a:pt x="328077" y="214518"/>
                  <a:pt x="331428" y="212854"/>
                  <a:pt x="333581" y="214751"/>
                </a:cubicBezTo>
                <a:cubicBezTo>
                  <a:pt x="341840" y="222027"/>
                  <a:pt x="349490" y="229383"/>
                  <a:pt x="356489" y="236740"/>
                </a:cubicBezTo>
                <a:close/>
                <a:moveTo>
                  <a:pt x="394730" y="236896"/>
                </a:moveTo>
                <a:cubicBezTo>
                  <a:pt x="393782" y="238098"/>
                  <a:pt x="393782" y="239811"/>
                  <a:pt x="394730" y="241012"/>
                </a:cubicBezTo>
                <a:cubicBezTo>
                  <a:pt x="429754" y="285397"/>
                  <a:pt x="442984" y="329222"/>
                  <a:pt x="425473" y="359554"/>
                </a:cubicBezTo>
                <a:cubicBezTo>
                  <a:pt x="407861" y="390060"/>
                  <a:pt x="362882" y="400458"/>
                  <a:pt x="306482" y="392060"/>
                </a:cubicBezTo>
                <a:cubicBezTo>
                  <a:pt x="304954" y="391833"/>
                  <a:pt x="303456" y="392703"/>
                  <a:pt x="302896" y="394144"/>
                </a:cubicBezTo>
                <a:cubicBezTo>
                  <a:pt x="281974" y="448026"/>
                  <a:pt x="250224" y="482400"/>
                  <a:pt x="214678" y="482400"/>
                </a:cubicBezTo>
                <a:cubicBezTo>
                  <a:pt x="179244" y="482400"/>
                  <a:pt x="147583" y="448243"/>
                  <a:pt x="126658" y="394653"/>
                </a:cubicBezTo>
                <a:cubicBezTo>
                  <a:pt x="126103" y="393230"/>
                  <a:pt x="124629" y="392364"/>
                  <a:pt x="123116" y="392570"/>
                </a:cubicBezTo>
                <a:cubicBezTo>
                  <a:pt x="68395" y="400008"/>
                  <a:pt x="24941" y="389412"/>
                  <a:pt x="7703" y="359554"/>
                </a:cubicBezTo>
                <a:cubicBezTo>
                  <a:pt x="-9809" y="329222"/>
                  <a:pt x="3422" y="285397"/>
                  <a:pt x="38445" y="241012"/>
                </a:cubicBezTo>
                <a:cubicBezTo>
                  <a:pt x="39393" y="239811"/>
                  <a:pt x="39393" y="238098"/>
                  <a:pt x="38445" y="236896"/>
                </a:cubicBezTo>
                <a:cubicBezTo>
                  <a:pt x="3421" y="192512"/>
                  <a:pt x="-9810" y="148686"/>
                  <a:pt x="7702" y="118354"/>
                </a:cubicBezTo>
                <a:cubicBezTo>
                  <a:pt x="25117" y="88192"/>
                  <a:pt x="69286" y="77685"/>
                  <a:pt x="124796" y="85572"/>
                </a:cubicBezTo>
                <a:cubicBezTo>
                  <a:pt x="126297" y="85785"/>
                  <a:pt x="127766" y="84942"/>
                  <a:pt x="128339" y="83540"/>
                </a:cubicBezTo>
                <a:cubicBezTo>
                  <a:pt x="149258" y="32375"/>
                  <a:pt x="180180" y="0"/>
                  <a:pt x="214678" y="0"/>
                </a:cubicBezTo>
                <a:cubicBezTo>
                  <a:pt x="249295" y="0"/>
                  <a:pt x="280310" y="32599"/>
                  <a:pt x="301232" y="84069"/>
                </a:cubicBezTo>
                <a:cubicBezTo>
                  <a:pt x="301810" y="85489"/>
                  <a:pt x="303303" y="86335"/>
                  <a:pt x="304818" y="86101"/>
                </a:cubicBezTo>
                <a:cubicBezTo>
                  <a:pt x="361996" y="77247"/>
                  <a:pt x="407688" y="87549"/>
                  <a:pt x="425473" y="118354"/>
                </a:cubicBezTo>
                <a:cubicBezTo>
                  <a:pt x="442985" y="148686"/>
                  <a:pt x="429754" y="192512"/>
                  <a:pt x="394730" y="236896"/>
                </a:cubicBezTo>
                <a:close/>
                <a:moveTo>
                  <a:pt x="311969" y="115180"/>
                </a:moveTo>
                <a:cubicBezTo>
                  <a:pt x="311413" y="113267"/>
                  <a:pt x="312665" y="111294"/>
                  <a:pt x="314639" y="111033"/>
                </a:cubicBezTo>
                <a:cubicBezTo>
                  <a:pt x="318535" y="110521"/>
                  <a:pt x="322355" y="110112"/>
                  <a:pt x="326089" y="109805"/>
                </a:cubicBezTo>
                <a:cubicBezTo>
                  <a:pt x="371787" y="106059"/>
                  <a:pt x="395121" y="117934"/>
                  <a:pt x="402891" y="131392"/>
                </a:cubicBezTo>
                <a:cubicBezTo>
                  <a:pt x="410660" y="144850"/>
                  <a:pt x="409278" y="170995"/>
                  <a:pt x="383185" y="208697"/>
                </a:cubicBezTo>
                <a:cubicBezTo>
                  <a:pt x="381509" y="211118"/>
                  <a:pt x="379753" y="213551"/>
                  <a:pt x="377918" y="215995"/>
                </a:cubicBezTo>
                <a:cubicBezTo>
                  <a:pt x="376718" y="217591"/>
                  <a:pt x="374377" y="217707"/>
                  <a:pt x="372986" y="216274"/>
                </a:cubicBezTo>
                <a:cubicBezTo>
                  <a:pt x="359102" y="201960"/>
                  <a:pt x="343103" y="187840"/>
                  <a:pt x="325292" y="174355"/>
                </a:cubicBezTo>
                <a:cubicBezTo>
                  <a:pt x="324600" y="173831"/>
                  <a:pt x="324143" y="173053"/>
                  <a:pt x="324021" y="172193"/>
                </a:cubicBezTo>
                <a:cubicBezTo>
                  <a:pt x="321167" y="151946"/>
                  <a:pt x="317089" y="132813"/>
                  <a:pt x="311969" y="115180"/>
                </a:cubicBezTo>
                <a:close/>
                <a:moveTo>
                  <a:pt x="272577" y="92825"/>
                </a:moveTo>
                <a:cubicBezTo>
                  <a:pt x="274509" y="92324"/>
                  <a:pt x="275564" y="90230"/>
                  <a:pt x="274768" y="88400"/>
                </a:cubicBezTo>
                <a:cubicBezTo>
                  <a:pt x="273790" y="86149"/>
                  <a:pt x="272791" y="83947"/>
                  <a:pt x="271773" y="81795"/>
                </a:cubicBezTo>
                <a:cubicBezTo>
                  <a:pt x="252169" y="40346"/>
                  <a:pt x="230218" y="26076"/>
                  <a:pt x="214678" y="26076"/>
                </a:cubicBezTo>
                <a:cubicBezTo>
                  <a:pt x="199139" y="26076"/>
                  <a:pt x="177187" y="40346"/>
                  <a:pt x="157583" y="81795"/>
                </a:cubicBezTo>
                <a:cubicBezTo>
                  <a:pt x="156699" y="83664"/>
                  <a:pt x="155829" y="85571"/>
                  <a:pt x="154974" y="87515"/>
                </a:cubicBezTo>
                <a:cubicBezTo>
                  <a:pt x="154163" y="89359"/>
                  <a:pt x="155238" y="91472"/>
                  <a:pt x="157192" y="91958"/>
                </a:cubicBezTo>
                <a:cubicBezTo>
                  <a:pt x="175892" y="96617"/>
                  <a:pt x="195433" y="103085"/>
                  <a:pt x="215330" y="111323"/>
                </a:cubicBezTo>
                <a:cubicBezTo>
                  <a:pt x="216135" y="111656"/>
                  <a:pt x="217040" y="111656"/>
                  <a:pt x="217845" y="111323"/>
                </a:cubicBezTo>
                <a:cubicBezTo>
                  <a:pt x="236538" y="103584"/>
                  <a:pt x="254916" y="97407"/>
                  <a:pt x="272577" y="92825"/>
                </a:cubicBezTo>
                <a:close/>
                <a:moveTo>
                  <a:pt x="256338" y="130610"/>
                </a:moveTo>
                <a:cubicBezTo>
                  <a:pt x="253800" y="129271"/>
                  <a:pt x="254062" y="125543"/>
                  <a:pt x="256788" y="124646"/>
                </a:cubicBezTo>
                <a:cubicBezTo>
                  <a:pt x="265442" y="121799"/>
                  <a:pt x="273928" y="119346"/>
                  <a:pt x="282194" y="117284"/>
                </a:cubicBezTo>
                <a:cubicBezTo>
                  <a:pt x="283859" y="116869"/>
                  <a:pt x="285554" y="117833"/>
                  <a:pt x="286048" y="119476"/>
                </a:cubicBezTo>
                <a:cubicBezTo>
                  <a:pt x="288512" y="127669"/>
                  <a:pt x="290742" y="136269"/>
                  <a:pt x="292713" y="145228"/>
                </a:cubicBezTo>
                <a:cubicBezTo>
                  <a:pt x="293331" y="148037"/>
                  <a:pt x="290242" y="150159"/>
                  <a:pt x="287799" y="148642"/>
                </a:cubicBezTo>
                <a:cubicBezTo>
                  <a:pt x="283160" y="145762"/>
                  <a:pt x="278435" y="142933"/>
                  <a:pt x="273628" y="140157"/>
                </a:cubicBezTo>
                <a:cubicBezTo>
                  <a:pt x="267870" y="136833"/>
                  <a:pt x="262104" y="133650"/>
                  <a:pt x="256338" y="130610"/>
                </a:cubicBezTo>
                <a:close/>
                <a:moveTo>
                  <a:pt x="176837" y="130610"/>
                </a:moveTo>
                <a:cubicBezTo>
                  <a:pt x="179375" y="129271"/>
                  <a:pt x="179113" y="125543"/>
                  <a:pt x="176388" y="124646"/>
                </a:cubicBezTo>
                <a:cubicBezTo>
                  <a:pt x="166475" y="121386"/>
                  <a:pt x="156782" y="118640"/>
                  <a:pt x="147388" y="116410"/>
                </a:cubicBezTo>
                <a:cubicBezTo>
                  <a:pt x="145736" y="116017"/>
                  <a:pt x="144066" y="116975"/>
                  <a:pt x="143572" y="118601"/>
                </a:cubicBezTo>
                <a:cubicBezTo>
                  <a:pt x="140747" y="127901"/>
                  <a:pt x="138221" y="137732"/>
                  <a:pt x="136038" y="148025"/>
                </a:cubicBezTo>
                <a:cubicBezTo>
                  <a:pt x="135441" y="150843"/>
                  <a:pt x="138555" y="152942"/>
                  <a:pt x="140987" y="151399"/>
                </a:cubicBezTo>
                <a:cubicBezTo>
                  <a:pt x="147025" y="147564"/>
                  <a:pt x="153215" y="143813"/>
                  <a:pt x="159547" y="140157"/>
                </a:cubicBezTo>
                <a:cubicBezTo>
                  <a:pt x="165305" y="136833"/>
                  <a:pt x="171072" y="133650"/>
                  <a:pt x="176837" y="130610"/>
                </a:cubicBezTo>
                <a:close/>
                <a:moveTo>
                  <a:pt x="103644" y="177603"/>
                </a:moveTo>
                <a:cubicBezTo>
                  <a:pt x="104326" y="177074"/>
                  <a:pt x="104774" y="176296"/>
                  <a:pt x="104888" y="175441"/>
                </a:cubicBezTo>
                <a:cubicBezTo>
                  <a:pt x="107780" y="153815"/>
                  <a:pt x="112063" y="133424"/>
                  <a:pt x="117519" y="114726"/>
                </a:cubicBezTo>
                <a:cubicBezTo>
                  <a:pt x="118083" y="112794"/>
                  <a:pt x="116802" y="110803"/>
                  <a:pt x="114802" y="110571"/>
                </a:cubicBezTo>
                <a:cubicBezTo>
                  <a:pt x="112193" y="110268"/>
                  <a:pt x="109620" y="110013"/>
                  <a:pt x="107086" y="109805"/>
                </a:cubicBezTo>
                <a:cubicBezTo>
                  <a:pt x="61389" y="106059"/>
                  <a:pt x="38054" y="117934"/>
                  <a:pt x="30285" y="131392"/>
                </a:cubicBezTo>
                <a:cubicBezTo>
                  <a:pt x="22515" y="144850"/>
                  <a:pt x="23897" y="170995"/>
                  <a:pt x="49991" y="208697"/>
                </a:cubicBezTo>
                <a:cubicBezTo>
                  <a:pt x="51666" y="211118"/>
                  <a:pt x="53422" y="213551"/>
                  <a:pt x="55258" y="215995"/>
                </a:cubicBezTo>
                <a:cubicBezTo>
                  <a:pt x="56457" y="217591"/>
                  <a:pt x="58799" y="217706"/>
                  <a:pt x="60189" y="216274"/>
                </a:cubicBezTo>
                <a:cubicBezTo>
                  <a:pt x="72963" y="203105"/>
                  <a:pt x="87526" y="190100"/>
                  <a:pt x="103644" y="177603"/>
                </a:cubicBezTo>
                <a:close/>
                <a:moveTo>
                  <a:pt x="60189" y="261635"/>
                </a:moveTo>
                <a:cubicBezTo>
                  <a:pt x="58799" y="260202"/>
                  <a:pt x="56457" y="260317"/>
                  <a:pt x="55258" y="261914"/>
                </a:cubicBezTo>
                <a:cubicBezTo>
                  <a:pt x="53422" y="264357"/>
                  <a:pt x="51666" y="266791"/>
                  <a:pt x="49991" y="269210"/>
                </a:cubicBezTo>
                <a:cubicBezTo>
                  <a:pt x="23898" y="306913"/>
                  <a:pt x="22515" y="333059"/>
                  <a:pt x="30285" y="346516"/>
                </a:cubicBezTo>
                <a:cubicBezTo>
                  <a:pt x="38055" y="359974"/>
                  <a:pt x="61389" y="371850"/>
                  <a:pt x="107087" y="368103"/>
                </a:cubicBezTo>
                <a:cubicBezTo>
                  <a:pt x="109213" y="367928"/>
                  <a:pt x="111367" y="367720"/>
                  <a:pt x="113546" y="367479"/>
                </a:cubicBezTo>
                <a:cubicBezTo>
                  <a:pt x="115536" y="367259"/>
                  <a:pt x="116827" y="365292"/>
                  <a:pt x="116290" y="363363"/>
                </a:cubicBezTo>
                <a:cubicBezTo>
                  <a:pt x="111016" y="344415"/>
                  <a:pt x="106931" y="323810"/>
                  <a:pt x="104253" y="302005"/>
                </a:cubicBezTo>
                <a:cubicBezTo>
                  <a:pt x="104146" y="301138"/>
                  <a:pt x="103699" y="300348"/>
                  <a:pt x="103009" y="299812"/>
                </a:cubicBezTo>
                <a:cubicBezTo>
                  <a:pt x="87144" y="287466"/>
                  <a:pt x="72794" y="274630"/>
                  <a:pt x="60189" y="261635"/>
                </a:cubicBezTo>
                <a:close/>
                <a:moveTo>
                  <a:pt x="146131" y="361795"/>
                </a:moveTo>
                <a:cubicBezTo>
                  <a:pt x="144465" y="362183"/>
                  <a:pt x="142791" y="361202"/>
                  <a:pt x="142315" y="359558"/>
                </a:cubicBezTo>
                <a:cubicBezTo>
                  <a:pt x="139536" y="349942"/>
                  <a:pt x="137073" y="339788"/>
                  <a:pt x="134972" y="329170"/>
                </a:cubicBezTo>
                <a:cubicBezTo>
                  <a:pt x="134416" y="326361"/>
                  <a:pt x="137523" y="324300"/>
                  <a:pt x="139937" y="325841"/>
                </a:cubicBezTo>
                <a:cubicBezTo>
                  <a:pt x="146307" y="329908"/>
                  <a:pt x="152847" y="333883"/>
                  <a:pt x="159547" y="337751"/>
                </a:cubicBezTo>
                <a:cubicBezTo>
                  <a:pt x="165305" y="341076"/>
                  <a:pt x="171072" y="344258"/>
                  <a:pt x="176837" y="347298"/>
                </a:cubicBezTo>
                <a:cubicBezTo>
                  <a:pt x="179375" y="348637"/>
                  <a:pt x="179113" y="352365"/>
                  <a:pt x="176388" y="353262"/>
                </a:cubicBezTo>
                <a:cubicBezTo>
                  <a:pt x="166032" y="356668"/>
                  <a:pt x="155916" y="359512"/>
                  <a:pt x="146131" y="361795"/>
                </a:cubicBezTo>
                <a:close/>
                <a:moveTo>
                  <a:pt x="76687" y="241169"/>
                </a:moveTo>
                <a:cubicBezTo>
                  <a:pt x="75506" y="239927"/>
                  <a:pt x="75506" y="237982"/>
                  <a:pt x="76687" y="236740"/>
                </a:cubicBezTo>
                <a:cubicBezTo>
                  <a:pt x="82541" y="230586"/>
                  <a:pt x="88851" y="224433"/>
                  <a:pt x="95591" y="218327"/>
                </a:cubicBezTo>
                <a:cubicBezTo>
                  <a:pt x="97727" y="216393"/>
                  <a:pt x="101109" y="218030"/>
                  <a:pt x="100995" y="220909"/>
                </a:cubicBezTo>
                <a:cubicBezTo>
                  <a:pt x="100731" y="227599"/>
                  <a:pt x="100597" y="234366"/>
                  <a:pt x="100597" y="241200"/>
                </a:cubicBezTo>
                <a:cubicBezTo>
                  <a:pt x="100597" y="246469"/>
                  <a:pt x="100677" y="251697"/>
                  <a:pt x="100834" y="256883"/>
                </a:cubicBezTo>
                <a:cubicBezTo>
                  <a:pt x="100921" y="259749"/>
                  <a:pt x="97552" y="261360"/>
                  <a:pt x="95428" y="259433"/>
                </a:cubicBezTo>
                <a:cubicBezTo>
                  <a:pt x="88749" y="253376"/>
                  <a:pt x="82494" y="247272"/>
                  <a:pt x="76687" y="241169"/>
                </a:cubicBezTo>
                <a:close/>
                <a:moveTo>
                  <a:pt x="217937" y="260757"/>
                </a:moveTo>
                <a:cubicBezTo>
                  <a:pt x="228738" y="260757"/>
                  <a:pt x="237494" y="252001"/>
                  <a:pt x="237494" y="241200"/>
                </a:cubicBezTo>
                <a:cubicBezTo>
                  <a:pt x="237494" y="230399"/>
                  <a:pt x="228738" y="221643"/>
                  <a:pt x="217937" y="221643"/>
                </a:cubicBezTo>
                <a:cubicBezTo>
                  <a:pt x="207137" y="221643"/>
                  <a:pt x="198381" y="230399"/>
                  <a:pt x="198381" y="241200"/>
                </a:cubicBezTo>
                <a:cubicBezTo>
                  <a:pt x="198381" y="252001"/>
                  <a:pt x="207137" y="260757"/>
                  <a:pt x="217937" y="260757"/>
                </a:cubicBezTo>
                <a:close/>
                <a:moveTo>
                  <a:pt x="217937" y="286832"/>
                </a:moveTo>
                <a:cubicBezTo>
                  <a:pt x="243139" y="286832"/>
                  <a:pt x="263570" y="266402"/>
                  <a:pt x="263570" y="241200"/>
                </a:cubicBezTo>
                <a:cubicBezTo>
                  <a:pt x="263570" y="215998"/>
                  <a:pt x="243139" y="195568"/>
                  <a:pt x="217937" y="195568"/>
                </a:cubicBezTo>
                <a:cubicBezTo>
                  <a:pt x="192735" y="195568"/>
                  <a:pt x="172305" y="215998"/>
                  <a:pt x="172305" y="241200"/>
                </a:cubicBezTo>
                <a:cubicBezTo>
                  <a:pt x="172305" y="266402"/>
                  <a:pt x="192735" y="286832"/>
                  <a:pt x="217937" y="286832"/>
                </a:cubicBezTo>
                <a:close/>
              </a:path>
            </a:pathLst>
          </a:custGeom>
          <a:solidFill>
            <a:srgbClr val="83AC68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4307535" y="2748086"/>
            <a:ext cx="35017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dirty="0" smtClean="0">
                <a:latin typeface="Verdana"/>
                <a:ea typeface="Verdana"/>
              </a:rPr>
              <a:t>Умейте </a:t>
            </a:r>
            <a:r>
              <a:rPr lang="ru-RU" sz="1600" b="1" dirty="0" smtClean="0">
                <a:latin typeface="Verdana"/>
                <a:ea typeface="Verdana"/>
              </a:rPr>
              <a:t>оценивать достоверность информации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Не</a:t>
            </a:r>
            <a:r>
              <a:rPr lang="ru-RU" sz="1600" dirty="0" smtClean="0">
                <a:latin typeface="Verdana"/>
                <a:ea typeface="Verdana"/>
              </a:rPr>
              <a:t> забывайте о различных </a:t>
            </a:r>
            <a:r>
              <a:rPr lang="ru-RU" sz="1600" b="1" dirty="0" smtClean="0">
                <a:latin typeface="Verdana"/>
                <a:ea typeface="Verdana"/>
              </a:rPr>
              <a:t>киберугрозах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dirty="0" smtClean="0">
                <a:latin typeface="Verdana"/>
                <a:ea typeface="Verdana"/>
              </a:rPr>
              <a:t>Умейте </a:t>
            </a:r>
            <a:r>
              <a:rPr lang="ru-RU" sz="1600" b="1" dirty="0" smtClean="0">
                <a:latin typeface="Verdana"/>
                <a:ea typeface="Verdana"/>
              </a:rPr>
              <a:t>безопасно </a:t>
            </a:r>
            <a:r>
              <a:rPr lang="ru-RU" sz="1600" dirty="0" smtClean="0">
                <a:latin typeface="Verdana"/>
                <a:ea typeface="Verdana"/>
              </a:rPr>
              <a:t>пользоваться </a:t>
            </a:r>
            <a:r>
              <a:rPr lang="ru-RU" sz="1600" b="1" dirty="0" smtClean="0">
                <a:latin typeface="Verdana"/>
                <a:ea typeface="Verdana"/>
              </a:rPr>
              <a:t>интернет</a:t>
            </a:r>
            <a:r>
              <a:rPr lang="ru-RU" sz="1600" dirty="0" smtClean="0">
                <a:latin typeface="Verdana"/>
                <a:ea typeface="Verdana"/>
              </a:rPr>
              <a:t>-банком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Понимайте риски </a:t>
            </a:r>
            <a:r>
              <a:rPr lang="ru-RU" sz="1600" dirty="0" smtClean="0">
                <a:latin typeface="Verdana"/>
                <a:ea typeface="Verdana"/>
              </a:rPr>
              <a:t>и </a:t>
            </a:r>
            <a:r>
              <a:rPr lang="ru-RU" sz="1600" b="1" dirty="0" smtClean="0">
                <a:latin typeface="Verdana"/>
                <a:ea typeface="Verdana"/>
              </a:rPr>
              <a:t>преимущества </a:t>
            </a:r>
            <a:r>
              <a:rPr lang="ru-RU" sz="1600" dirty="0" smtClean="0">
                <a:latin typeface="Verdana"/>
                <a:ea typeface="Verdana"/>
              </a:rPr>
              <a:t>социальных сетей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dirty="0" smtClean="0">
                <a:latin typeface="Verdana"/>
                <a:ea typeface="Verdana"/>
              </a:rPr>
              <a:t>Умейте использовать различные </a:t>
            </a:r>
            <a:r>
              <a:rPr lang="ru-RU" sz="1600" b="1" dirty="0" smtClean="0">
                <a:latin typeface="Verdana"/>
                <a:ea typeface="Verdana"/>
              </a:rPr>
              <a:t>цифровые инструменты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8378267" y="2751857"/>
            <a:ext cx="35017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Не доверяйте незнакомцам</a:t>
            </a:r>
            <a:r>
              <a:rPr lang="ru-RU" sz="1600" dirty="0" smtClean="0">
                <a:latin typeface="Verdana"/>
                <a:ea typeface="Verdana"/>
              </a:rPr>
              <a:t>, особенно если они предлагают быстрый заработок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dirty="0" smtClean="0">
                <a:latin typeface="Verdana"/>
                <a:ea typeface="Verdana"/>
              </a:rPr>
              <a:t>Никогда никому </a:t>
            </a:r>
            <a:r>
              <a:rPr lang="ru-RU" sz="1600" b="1" dirty="0" smtClean="0">
                <a:latin typeface="Verdana"/>
                <a:ea typeface="Verdana"/>
              </a:rPr>
              <a:t>не сообщайте </a:t>
            </a:r>
            <a:r>
              <a:rPr lang="ru-RU" sz="1600" dirty="0" smtClean="0">
                <a:latin typeface="Verdana"/>
                <a:ea typeface="Verdana"/>
              </a:rPr>
              <a:t>номера карт, пароли, ПИН-коды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Не переходите </a:t>
            </a:r>
            <a:r>
              <a:rPr lang="ru-RU" sz="1600" dirty="0" smtClean="0">
                <a:latin typeface="Verdana"/>
                <a:ea typeface="Verdana"/>
              </a:rPr>
              <a:t>по подозрительным ссылкам и не открывайте вложения от неизвестных отправителей</a:t>
            </a:r>
          </a:p>
          <a:p>
            <a:pPr marL="285750" indent="-285750">
              <a:buFont typeface="Arial" pitchFamily="34" charset="0" panose="020B0604020202020204"/>
              <a:buChar char="•"/>
              <a:defRPr/>
            </a:pPr>
            <a:r>
              <a:rPr lang="ru-RU" sz="1600" b="1" dirty="0" smtClean="0">
                <a:latin typeface="Verdana"/>
                <a:ea typeface="Verdana"/>
              </a:rPr>
              <a:t>Создавайте сложные </a:t>
            </a:r>
            <a:r>
              <a:rPr lang="ru-RU" sz="1600" dirty="0" smtClean="0">
                <a:latin typeface="Verdana"/>
                <a:ea typeface="Verdana"/>
              </a:rPr>
              <a:t>и уникальные </a:t>
            </a:r>
            <a:r>
              <a:rPr lang="ru-RU" sz="1600" b="1" dirty="0" smtClean="0">
                <a:latin typeface="Verdana"/>
                <a:ea typeface="Verdana"/>
              </a:rPr>
              <a:t>пароли</a:t>
            </a:r>
            <a:r>
              <a:rPr lang="ru-RU" sz="1600" dirty="0" smtClean="0">
                <a:latin typeface="Verdana"/>
                <a:ea typeface="Verdana"/>
              </a:rPr>
              <a:t> для каждого профиля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56235" y="1852685"/>
            <a:ext cx="11884789" cy="2956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8723" y="5637548"/>
            <a:ext cx="5264371" cy="584382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Посмотреть наличие лицензии на сайте ЦБ РФ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hlinkClick r:id="rId3"/>
              </a:rPr>
              <a:t>https://cbr.ru/fmp_check/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8723" y="2018363"/>
            <a:ext cx="4059452" cy="2631096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Как выбрать банк?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1. Определите </a:t>
            </a:r>
            <a:r>
              <a:rPr lang="ru-RU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приоритеты.</a:t>
            </a:r>
            <a:endParaRPr lang="ru-RU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2. Сравните </a:t>
            </a:r>
            <a:r>
              <a:rPr lang="ru-RU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предложения.</a:t>
            </a:r>
            <a:endParaRPr lang="ru-RU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3. Изучите </a:t>
            </a:r>
            <a:r>
              <a:rPr lang="ru-RU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доступность. </a:t>
            </a:r>
            <a:endParaRPr lang="ru-RU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4. Оцените </a:t>
            </a:r>
            <a:r>
              <a:rPr lang="ru-RU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надежность.</a:t>
            </a:r>
            <a:endParaRPr lang="ru-RU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5. Проверьте качество сервиса.</a:t>
            </a:r>
          </a:p>
        </p:txBody>
      </p:sp>
      <p:sp>
        <p:nvSpPr>
          <p:cNvPr id="10" name="Заголовок 5"/>
          <p:cNvSpPr txBox="1"/>
          <p:nvPr/>
        </p:nvSpPr>
        <p:spPr>
          <a:xfrm>
            <a:off x="156236" y="258230"/>
            <a:ext cx="7293148" cy="8913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ВЗАИМОДЕЙСТВИЕ С НАДЕЖНЫМИ ФИНАНСОВЫМИ ОРГАНИЗАЦИЯМИ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23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7971502" y="1895351"/>
            <a:ext cx="2871511" cy="2871511"/>
          </a:xfrm>
          <a:prstGeom prst="rect">
            <a:avLst/>
          </a:prstGeom>
        </p:spPr>
      </p:pic>
      <p:sp>
        <p:nvSpPr>
          <p:cNvPr id="11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6291" y="2256017"/>
            <a:ext cx="4957874" cy="11833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Спасибо </a:t>
            </a:r>
            <a:b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b="1" dirty="0">
                <a:solidFill>
                  <a:srgbClr val="84AC69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за внимание!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67824" y="4126598"/>
            <a:ext cx="1474807" cy="136732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Электронная визитка работника </a:t>
            </a:r>
            <a:r>
              <a:rPr lang="en-US" sz="900" dirty="0">
                <a:solidFill>
                  <a:prstClr val="black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QR-</a:t>
            </a:r>
            <a:r>
              <a:rPr lang="ru-RU" sz="900" dirty="0">
                <a:solidFill>
                  <a:prstClr val="black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код 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9005296" y="1750892"/>
            <a:ext cx="277369" cy="27736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30597"/>
          <a:stretch/>
        </p:blipFill>
        <p:spPr>
          <a:xfrm flipH="1">
            <a:off x="11109645" y="3647776"/>
            <a:ext cx="1085204" cy="1444755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6262840" y="-37290"/>
            <a:ext cx="2676062" cy="1300177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114338" y="4121447"/>
            <a:ext cx="2953518" cy="1581915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9189946" y="5027599"/>
            <a:ext cx="277369" cy="277369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114338" y="682112"/>
            <a:ext cx="893066" cy="115519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43777" y="4810261"/>
            <a:ext cx="1563627" cy="1444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929" y="1247986"/>
            <a:ext cx="3650862" cy="4981898"/>
          </a:xfrm>
          <a:prstGeom prst="rect">
            <a:avLst/>
          </a:prstGeom>
          <a:noFill/>
          <a:ln>
            <a:solidFill>
              <a:srgbClr val="6BA63F"/>
            </a:solidFill>
          </a:ln>
        </p:spPr>
        <p:txBody>
          <a:bodyPr wrap="square" rtlCol="0">
            <a:spAutoFit/>
          </a:bodyPr>
          <a:lstStyle/>
          <a:p>
            <a:pPr defTabSz="342900"/>
            <a:endParaRPr lang="ru-RU" sz="135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842" y="1326475"/>
            <a:ext cx="19809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ru-RU" sz="1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Фото работника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99166" y="1276749"/>
            <a:ext cx="30463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Ф. _________________</a:t>
            </a:r>
          </a:p>
          <a:p>
            <a:pPr defTabSz="457200">
              <a:defRPr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И. _________________</a:t>
            </a:r>
          </a:p>
          <a:p>
            <a:pPr defTabSz="457200">
              <a:defRPr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О. _________________</a:t>
            </a:r>
            <a:endParaRPr lang="en-US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defTabSz="422041">
              <a:defRPr/>
            </a:pP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defTabSz="422041">
              <a:defRPr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Тел.: ___________</a:t>
            </a:r>
          </a:p>
          <a:p>
            <a:pPr defTabSz="422041">
              <a:defRPr/>
            </a:pP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defTabSz="422041">
              <a:defRPr/>
            </a:pPr>
            <a:r>
              <a:rPr lang="en-US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E-mail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: _____</a:t>
            </a:r>
            <a:r>
              <a:rPr lang="en-US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@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_____</a:t>
            </a:r>
            <a:r>
              <a:rPr lang="en-US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.rshb.ru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defTabSz="457200">
              <a:defRPr/>
            </a:pPr>
            <a:endParaRPr lang="ru-RU" sz="1200" b="1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25113" y="1326475"/>
            <a:ext cx="31525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>
              <a:defRPr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Должность работника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Банка.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025115" y="2105139"/>
            <a:ext cx="31525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>
              <a:defRPr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Краткая информация о профессиональной квалификации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работника.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129229" y="5373519"/>
            <a:ext cx="17485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ru-RU" sz="1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Информация на слайде заполняется/ актуализируется спикером самостоятельно перед мероприятием</a:t>
            </a:r>
          </a:p>
        </p:txBody>
      </p:sp>
      <p:sp>
        <p:nvSpPr>
          <p:cNvPr id="26" name="Овал 25"/>
          <p:cNvSpPr/>
          <p:nvPr/>
        </p:nvSpPr>
        <p:spPr>
          <a:xfrm>
            <a:off x="9769898" y="5441886"/>
            <a:ext cx="280903" cy="294280"/>
          </a:xfrm>
          <a:prstGeom prst="ellipse">
            <a:avLst/>
          </a:prstGeom>
          <a:solidFill>
            <a:srgbClr val="6BA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1350" dirty="0">
                <a:solidFill>
                  <a:srgbClr val="FFFFFF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!</a:t>
            </a:r>
          </a:p>
        </p:txBody>
      </p:sp>
      <p:sp>
        <p:nvSpPr>
          <p:cNvPr id="29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СПИКЕР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456551" y="101201"/>
            <a:ext cx="1647314" cy="796285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4192184" y="4862558"/>
            <a:ext cx="1738597" cy="1367326"/>
          </a:xfrm>
          <a:prstGeom prst="rect">
            <a:avLst/>
          </a:prstGeom>
          <a:noFill/>
          <a:ln w="12700">
            <a:solidFill>
              <a:srgbClr val="6BA6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Электронная визитка </a:t>
            </a:r>
            <a:r>
              <a:rPr lang="ru-RU" dirty="0" smtClean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сотрудника </a:t>
            </a:r>
            <a:r>
              <a:rPr lang="en-US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QR-</a:t>
            </a:r>
            <a:r>
              <a:rPr lang="ru-RU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3</a:t>
            </a:fld>
            <a:endParaRPr lang="ru-RU" dirty="0">
              <a:solidFill>
                <a:schemeClr val="bg1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-3776" r="-1"/>
          <a:stretch/>
        </p:blipFill>
        <p:spPr>
          <a:xfrm>
            <a:off x="7579283" y="2187429"/>
            <a:ext cx="341831" cy="30395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-3776" r="-1"/>
          <a:stretch/>
        </p:blipFill>
        <p:spPr>
          <a:xfrm>
            <a:off x="7579282" y="1420719"/>
            <a:ext cx="341831" cy="303953"/>
          </a:xfrm>
          <a:prstGeom prst="rect">
            <a:avLst/>
          </a:prstGeom>
        </p:spPr>
      </p:pic>
      <p:sp>
        <p:nvSpPr>
          <p:cNvPr id="18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6" name="Объект 1"/>
          <p:cNvSpPr>
            <a:spLocks noGrp="1"/>
          </p:cNvSpPr>
          <p:nvPr>
            <p:ph sz="half" idx="4294967295"/>
          </p:nvPr>
        </p:nvSpPr>
        <p:spPr>
          <a:xfrm>
            <a:off x="434911" y="2152393"/>
            <a:ext cx="4276427" cy="19410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Финансовая грамотность — </a:t>
            </a: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способность человека </a:t>
            </a:r>
            <a:r>
              <a:rPr lang="ru-RU" sz="20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планировать</a:t>
            </a: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бюджет, </a:t>
            </a:r>
            <a:r>
              <a:rPr lang="ru-RU" sz="20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контролировать</a:t>
            </a: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доходы </a:t>
            </a:r>
            <a:b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 </a:t>
            </a:r>
            <a:r>
              <a:rPr lang="ru-RU" sz="20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расходы, </a:t>
            </a:r>
            <a:r>
              <a:rPr lang="ru-RU" sz="20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создавать</a:t>
            </a:r>
            <a:r>
              <a:rPr lang="ru-RU" sz="20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</a:t>
            </a: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 </a:t>
            </a:r>
            <a:r>
              <a:rPr lang="ru-RU" sz="20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приумножать</a:t>
            </a:r>
            <a:r>
              <a:rPr lang="ru-RU" sz="20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</a:t>
            </a:r>
            <a:r>
              <a:rPr lang="ru-RU" sz="20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накопления.</a:t>
            </a:r>
            <a:endParaRPr lang="ru-RU" sz="20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20320" y="2152393"/>
            <a:ext cx="5435246" cy="3169705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Базовая финансовая грамотность </a:t>
            </a:r>
            <a:r>
              <a:rPr lang="ru-RU" sz="20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помогает подготовиться </a:t>
            </a: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 сложным жизненным обстоятельствам и дает преимущество. </a:t>
            </a:r>
            <a:b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Научившись управлять деньгами, </a:t>
            </a:r>
            <a:b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мы инвестируем, </a:t>
            </a:r>
            <a:r>
              <a:rPr lang="ru-RU" sz="20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увеличиваем доход</a:t>
            </a: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и создаем </a:t>
            </a:r>
            <a:r>
              <a:rPr lang="ru-RU" sz="20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запасы, </a:t>
            </a: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чтобы обеспечить </a:t>
            </a:r>
            <a:r>
              <a:rPr lang="ru-RU" sz="20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личную </a:t>
            </a:r>
            <a:r>
              <a:rPr lang="ru-RU" sz="2000" b="1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безопасность </a:t>
            </a:r>
            <a:r>
              <a:rPr lang="ru-RU" sz="20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 </a:t>
            </a:r>
            <a:r>
              <a:rPr lang="ru-RU" sz="20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случае </a:t>
            </a:r>
            <a:r>
              <a:rPr lang="ru-RU" sz="20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форс-мажоров.</a:t>
            </a:r>
            <a:endParaRPr lang="ru-RU" sz="20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10" name="Заголовок 5"/>
          <p:cNvSpPr txBox="1"/>
          <p:nvPr/>
        </p:nvSpPr>
        <p:spPr>
          <a:xfrm>
            <a:off x="156236" y="167265"/>
            <a:ext cx="7293148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ЗАЧЕМ НУЖНА ФИНАНСОВАЯ ГРАМОТНОСТЬ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456551" y="101201"/>
            <a:ext cx="1647314" cy="796285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5160018" y="3418885"/>
            <a:ext cx="911623" cy="522516"/>
            <a:chOff x="5160018" y="3418885"/>
            <a:chExt cx="911623" cy="522516"/>
          </a:xfrm>
        </p:grpSpPr>
        <p:sp>
          <p:nvSpPr>
            <p:cNvPr id="16" name="Шеврон 15"/>
            <p:cNvSpPr/>
            <p:nvPr/>
          </p:nvSpPr>
          <p:spPr>
            <a:xfrm>
              <a:off x="5438525" y="3418886"/>
              <a:ext cx="354609" cy="522515"/>
            </a:xfrm>
            <a:prstGeom prst="chevron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endParaRPr>
            </a:p>
          </p:txBody>
        </p:sp>
        <p:sp>
          <p:nvSpPr>
            <p:cNvPr id="17" name="Шеврон 16"/>
            <p:cNvSpPr/>
            <p:nvPr/>
          </p:nvSpPr>
          <p:spPr>
            <a:xfrm>
              <a:off x="5717032" y="3418886"/>
              <a:ext cx="354609" cy="522515"/>
            </a:xfrm>
            <a:prstGeom prst="chevron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endParaRPr>
            </a:p>
          </p:txBody>
        </p:sp>
        <p:sp>
          <p:nvSpPr>
            <p:cNvPr id="18" name="Шеврон 17"/>
            <p:cNvSpPr/>
            <p:nvPr/>
          </p:nvSpPr>
          <p:spPr>
            <a:xfrm>
              <a:off x="5160018" y="3418885"/>
              <a:ext cx="354609" cy="522515"/>
            </a:xfrm>
            <a:prstGeom prst="chevron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6479673" y="3926134"/>
            <a:ext cx="2056913" cy="190182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8230878" y="4841500"/>
            <a:ext cx="2056913" cy="190182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9945949" y="3863890"/>
            <a:ext cx="2056913" cy="19018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" y="0"/>
            <a:ext cx="7449384" cy="1153783"/>
          </a:xfrm>
          <a:prstGeom prst="rect">
            <a:avLst/>
          </a:prstGeom>
        </p:spPr>
      </p:pic>
      <p:sp>
        <p:nvSpPr>
          <p:cNvPr id="4" name="Заголовок 5"/>
          <p:cNvSpPr txBox="1"/>
          <p:nvPr/>
        </p:nvSpPr>
        <p:spPr>
          <a:xfrm>
            <a:off x="156236" y="167265"/>
            <a:ext cx="7118922" cy="755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 ЧЕГО НАЧАТЬ ГРАМОТНОЕ УПРАВЛЕНИЕ СВОИМИ ФИНАНСАМИ? </a:t>
            </a:r>
          </a:p>
        </p:txBody>
      </p:sp>
      <p:sp>
        <p:nvSpPr>
          <p:cNvPr id="6" name="Объект 1"/>
          <p:cNvSpPr txBox="1"/>
          <p:nvPr/>
        </p:nvSpPr>
        <p:spPr>
          <a:xfrm>
            <a:off x="204077" y="1371744"/>
            <a:ext cx="5888076" cy="19350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 panose="020B0604020202020204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 panose="020B0604020202020204"/>
              <a:buNone/>
            </a:pPr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Личный финансовый план </a:t>
            </a:r>
            <a:r>
              <a:rPr lang="ru-RU" sz="1600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–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это финансовый инструмент, который помогает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планировать, анализировать и </a:t>
            </a: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эффективно управлять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денежными операциями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0" indent="0">
              <a:lnSpc>
                <a:spcPct val="100000"/>
              </a:lnSpc>
              <a:buFont typeface="Arial" pitchFamily="34" charset="0" panose="020B0604020202020204"/>
              <a:buNone/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Также план позволит разработать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финансовую стратегию достижения целей и запланировать свою жизнь на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несколько лет вперед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. </a:t>
            </a: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8987575" y="3658411"/>
            <a:ext cx="461554" cy="311875"/>
          </a:xfrm>
          <a:prstGeom prst="rightArrow">
            <a:avLst>
              <a:gd name="adj1" fmla="val 53380"/>
              <a:gd name="adj2" fmla="val 79015"/>
            </a:avLst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87" tIns="45525" rIns="91087" bIns="45525" rtlCol="0" anchor="ctr"/>
          <a:lstStyle/>
          <a:p>
            <a:pPr algn="ctr"/>
            <a:endParaRPr lang="ru-RU" sz="1400">
              <a:solidFill>
                <a:srgbClr val="6BA63F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6630" y="3537729"/>
            <a:ext cx="5859042" cy="2554152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pPr marL="265113" indent="-265113"/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Алгоритм личного финансового планирования:</a:t>
            </a:r>
            <a:b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endParaRPr lang="ru-RU" sz="1600" b="1" dirty="0">
              <a:solidFill>
                <a:srgbClr val="83AC68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Поставить финансовые цели на месяц, 3 месяца, год, 5 лет, 10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лет.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Составить план бюджета на месяц, 3 месяца, </a:t>
            </a:r>
            <a:b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 идеале на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год.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Начать вести учет доходов и расходов, подобрав максимально удобный для себя способ ведения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бюджета.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Оптимизировать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расходы.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10456551" y="101201"/>
            <a:ext cx="1647314" cy="796285"/>
          </a:xfrm>
          <a:prstGeom prst="rect">
            <a:avLst/>
          </a:prstGeom>
        </p:spPr>
      </p:pic>
      <p:sp>
        <p:nvSpPr>
          <p:cNvPr id="18" name="Шестиугольник 17"/>
          <p:cNvSpPr/>
          <p:nvPr/>
        </p:nvSpPr>
        <p:spPr>
          <a:xfrm>
            <a:off x="6457906" y="1961634"/>
            <a:ext cx="2047611" cy="1842850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дисциплина</a:t>
            </a:r>
          </a:p>
        </p:txBody>
      </p:sp>
      <p:sp>
        <p:nvSpPr>
          <p:cNvPr id="19" name="Шестиугольник 18"/>
          <p:cNvSpPr/>
          <p:nvPr/>
        </p:nvSpPr>
        <p:spPr>
          <a:xfrm>
            <a:off x="8116317" y="883337"/>
            <a:ext cx="2160001" cy="1944001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расстановка приоритетов</a:t>
            </a:r>
          </a:p>
        </p:txBody>
      </p:sp>
      <p:sp>
        <p:nvSpPr>
          <p:cNvPr id="20" name="Шестиугольник 19"/>
          <p:cNvSpPr/>
          <p:nvPr/>
        </p:nvSpPr>
        <p:spPr>
          <a:xfrm>
            <a:off x="9900118" y="1941703"/>
            <a:ext cx="2042750" cy="1838475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контроль рисков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9900117" y="3842805"/>
            <a:ext cx="2101375" cy="1944000"/>
          </a:xfrm>
          <a:prstGeom prst="hexagon">
            <a:avLst>
              <a:gd name="adj" fmla="val 21483"/>
              <a:gd name="vf" fmla="val 11547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самоконтроль </a:t>
            </a:r>
            <a:r>
              <a:rPr lang="ru-RU" sz="1400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/>
            </a:r>
            <a:br>
              <a:rPr lang="ru-RU" sz="1400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1400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 борьба с соблазнами</a:t>
            </a:r>
          </a:p>
        </p:txBody>
      </p:sp>
      <p:sp>
        <p:nvSpPr>
          <p:cNvPr id="22" name="Шестиугольник 21"/>
          <p:cNvSpPr/>
          <p:nvPr/>
        </p:nvSpPr>
        <p:spPr>
          <a:xfrm>
            <a:off x="6479673" y="3946729"/>
            <a:ext cx="2025844" cy="1840075"/>
          </a:xfrm>
          <a:prstGeom prst="hexagon">
            <a:avLst>
              <a:gd name="adj" fmla="val 0"/>
              <a:gd name="vf" fmla="val 11547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распределение потребностей </a:t>
            </a:r>
            <a:r>
              <a:rPr lang="ru-RU" sz="1400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 приоритетам</a:t>
            </a:r>
          </a:p>
        </p:txBody>
      </p:sp>
      <p:sp>
        <p:nvSpPr>
          <p:cNvPr id="23" name="Шестиугольник 22"/>
          <p:cNvSpPr/>
          <p:nvPr/>
        </p:nvSpPr>
        <p:spPr>
          <a:xfrm>
            <a:off x="8155786" y="4824395"/>
            <a:ext cx="2160000" cy="1944000"/>
          </a:xfrm>
          <a:prstGeom prst="hexagon">
            <a:avLst>
              <a:gd name="adj" fmla="val 17573"/>
              <a:gd name="vf" fmla="val 11547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формирование </a:t>
            </a:r>
            <a:r>
              <a:rPr lang="ru-RU" sz="1400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финансовой подушки </a:t>
            </a:r>
            <a:r>
              <a:rPr lang="ru-RU" sz="1400" dirty="0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безопасности</a:t>
            </a:r>
            <a:endParaRPr lang="ru-RU" sz="1400" dirty="0">
              <a:solidFill>
                <a:schemeClr val="bg1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6473011" y="1965820"/>
            <a:ext cx="2004291" cy="1851919"/>
          </a:xfrm>
          <a:prstGeom prst="rect">
            <a:avLst/>
          </a:prstGeom>
          <a:ln>
            <a:noFill/>
          </a:ln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9921766" y="1901378"/>
            <a:ext cx="2004291" cy="1851919"/>
          </a:xfrm>
          <a:prstGeom prst="rect">
            <a:avLst/>
          </a:prstGeom>
          <a:ln>
            <a:noFill/>
          </a:ln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8216206" y="1016514"/>
            <a:ext cx="2004291" cy="1851919"/>
          </a:xfrm>
          <a:prstGeom prst="rect">
            <a:avLst/>
          </a:prstGeom>
          <a:ln>
            <a:noFill/>
          </a:ln>
        </p:spPr>
      </p:pic>
      <p:sp>
        <p:nvSpPr>
          <p:cNvPr id="24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1"/>
            <a:ext cx="7449385" cy="1539712"/>
            <a:chOff x="0" y="-1"/>
            <a:chExt cx="7449385" cy="1539712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/>
          </p:blipFill>
          <p:spPr>
            <a:xfrm>
              <a:off x="1" y="385928"/>
              <a:ext cx="7449384" cy="1153783"/>
            </a:xfrm>
            <a:prstGeom prst="rect">
              <a:avLst/>
            </a:prstGeom>
          </p:spPr>
        </p:pic>
        <p:sp>
          <p:nvSpPr>
            <p:cNvPr id="53" name="Прямоугольник с одним вырезанным углом 52"/>
            <p:cNvSpPr/>
            <p:nvPr/>
          </p:nvSpPr>
          <p:spPr>
            <a:xfrm rot="10800000" flipH="1">
              <a:off x="0" y="-1"/>
              <a:ext cx="7449384" cy="860028"/>
            </a:xfrm>
            <a:prstGeom prst="snip1Rect">
              <a:avLst>
                <a:gd name="adj" fmla="val 34078"/>
              </a:avLst>
            </a:prstGeom>
            <a:solidFill>
              <a:srgbClr val="83A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endParaRPr>
            </a:p>
          </p:txBody>
        </p: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13780" y="143664"/>
            <a:ext cx="7201717" cy="1271173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ПОСЛЕДОВАТЕЛЬНОСТЬ ШАГОВ </a:t>
            </a:r>
            <a:b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ПО ЛИЧНОМУ ФИНАНСОВОМУ ПЛАНИРОВАНИЮ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839" y="1771936"/>
            <a:ext cx="2737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9502E"/>
              </a:buClr>
            </a:pP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Ставим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финансовые цели.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9839" y="4268204"/>
            <a:ext cx="2737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9502E"/>
              </a:buClr>
            </a:pP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Эффективнее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управляем деньгами.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  <a:sym typeface="Verdan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43835" y="1764619"/>
            <a:ext cx="5021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9502E"/>
              </a:buClr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Анализируем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способы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пополнения бюджета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(вычеты, льготы, пособия, выгоды от использования банковских карт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).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  <a:sym typeface="Verdan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17244" y="4268204"/>
            <a:ext cx="2610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9502E"/>
              </a:buClr>
            </a:pP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Освобождаемся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от кредитной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нагрузки.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92156" y="4224122"/>
            <a:ext cx="2829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9502E"/>
              </a:buClr>
            </a:pP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Формируем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финансовый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резерв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и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страховую </a:t>
            </a: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защиту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  <a:sym typeface="Verdana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3969" y="1804471"/>
            <a:ext cx="22684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9502E"/>
              </a:buClr>
            </a:pP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Раз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в полгода </a:t>
            </a:r>
            <a:r>
              <a:rPr lang="ru-RU" sz="1600" b="1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анализируем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личный</a:t>
            </a:r>
            <a:r>
              <a:rPr lang="en-US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финансовой план</a:t>
            </a:r>
            <a:r>
              <a:rPr lang="en-US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и </a:t>
            </a:r>
            <a:r>
              <a:rPr lang="ru-RU" sz="1600" b="1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вносим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  <a:sym typeface="Verdana"/>
              </a:rPr>
              <a:t> в него поправки.</a:t>
            </a:r>
            <a:endParaRPr lang="ru-RU" sz="1600" dirty="0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  <a:sym typeface="Verdana"/>
            </a:endParaRP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194129" y="4935611"/>
            <a:ext cx="1338788" cy="1338788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885127" y="2639698"/>
            <a:ext cx="991587" cy="1087817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7256380" y="5046519"/>
            <a:ext cx="1127137" cy="1236522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288121" y="2466190"/>
            <a:ext cx="1170945" cy="1170945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363065" y="5046519"/>
            <a:ext cx="1119259" cy="122788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10255423" y="3784224"/>
            <a:ext cx="1185571" cy="1185571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6</a:t>
            </a:fld>
            <a:endParaRPr lang="ru-RU" dirty="0">
              <a:solidFill>
                <a:schemeClr val="bg1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7290" y="1739735"/>
            <a:ext cx="2892580" cy="2117904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3A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7289" y="4185007"/>
            <a:ext cx="2892580" cy="2117904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3A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56519" y="4185007"/>
            <a:ext cx="2643331" cy="2117904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3A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72686" y="4191121"/>
            <a:ext cx="2975928" cy="2117904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3A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571788" y="1739736"/>
            <a:ext cx="2485164" cy="4563176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3A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43042" y="1735321"/>
            <a:ext cx="5805572" cy="2147339"/>
          </a:xfrm>
          <a:prstGeom prst="roundRect">
            <a:avLst>
              <a:gd name="adj" fmla="val 11338"/>
            </a:avLst>
          </a:prstGeom>
          <a:noFill/>
          <a:ln w="38100">
            <a:solidFill>
              <a:srgbClr val="83A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2290" y="1603299"/>
            <a:ext cx="363402" cy="363402"/>
          </a:xfrm>
          <a:prstGeom prst="ellipse">
            <a:avLst/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ru-RU" sz="2800" b="1" dirty="0"/>
          </a:p>
        </p:txBody>
      </p:sp>
      <p:sp>
        <p:nvSpPr>
          <p:cNvPr id="33" name="Овал 32"/>
          <p:cNvSpPr/>
          <p:nvPr/>
        </p:nvSpPr>
        <p:spPr>
          <a:xfrm>
            <a:off x="267934" y="4035060"/>
            <a:ext cx="363402" cy="363402"/>
          </a:xfrm>
          <a:prstGeom prst="ellipse">
            <a:avLst/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sz="2800" b="1" dirty="0"/>
          </a:p>
        </p:txBody>
      </p:sp>
      <p:sp>
        <p:nvSpPr>
          <p:cNvPr id="34" name="Овал 33"/>
          <p:cNvSpPr/>
          <p:nvPr/>
        </p:nvSpPr>
        <p:spPr>
          <a:xfrm>
            <a:off x="3399563" y="1599883"/>
            <a:ext cx="363402" cy="363402"/>
          </a:xfrm>
          <a:prstGeom prst="ellipse">
            <a:avLst/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ru-RU" sz="2800" b="1" dirty="0"/>
          </a:p>
        </p:txBody>
      </p:sp>
      <p:sp>
        <p:nvSpPr>
          <p:cNvPr id="35" name="Овал 34"/>
          <p:cNvSpPr/>
          <p:nvPr/>
        </p:nvSpPr>
        <p:spPr>
          <a:xfrm>
            <a:off x="3399563" y="4035060"/>
            <a:ext cx="363402" cy="363402"/>
          </a:xfrm>
          <a:prstGeom prst="ellipse">
            <a:avLst/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ru-RU" sz="2800" b="1" dirty="0"/>
          </a:p>
        </p:txBody>
      </p:sp>
      <p:sp>
        <p:nvSpPr>
          <p:cNvPr id="36" name="Овал 35"/>
          <p:cNvSpPr/>
          <p:nvPr/>
        </p:nvSpPr>
        <p:spPr>
          <a:xfrm>
            <a:off x="6219098" y="4035060"/>
            <a:ext cx="363402" cy="363402"/>
          </a:xfrm>
          <a:prstGeom prst="ellipse">
            <a:avLst/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ru-RU" sz="2800" b="1" dirty="0"/>
          </a:p>
        </p:txBody>
      </p:sp>
      <p:sp>
        <p:nvSpPr>
          <p:cNvPr id="37" name="Овал 36"/>
          <p:cNvSpPr/>
          <p:nvPr/>
        </p:nvSpPr>
        <p:spPr>
          <a:xfrm>
            <a:off x="9419826" y="1597208"/>
            <a:ext cx="363402" cy="363402"/>
          </a:xfrm>
          <a:prstGeom prst="ellipse">
            <a:avLst/>
          </a:prstGeom>
          <a:solidFill>
            <a:srgbClr val="83A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6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156235" y="1852685"/>
            <a:ext cx="11884789" cy="2956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7332" y="5148520"/>
            <a:ext cx="6714582" cy="1076824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Общие цели семьи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– жилье,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автомобиль, отпуск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.</a:t>
            </a:r>
            <a:b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</a:b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  <a:p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Личные цели каждого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–  обучение, имущество, личный пенсионный капитал.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878" y="2174590"/>
            <a:ext cx="6560758" cy="2307930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Вопросы для правильной постановки целей: </a:t>
            </a:r>
          </a:p>
          <a:p>
            <a:pPr marL="341575" indent="-341575">
              <a:lnSpc>
                <a:spcPct val="150000"/>
              </a:lnSpc>
              <a:buFont typeface="Courier New" pitchFamily="49" charset="0" panose="02070309020205020404"/>
              <a:buChar char="o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Что я хочу, что это в «физическом» мире?</a:t>
            </a:r>
          </a:p>
          <a:p>
            <a:pPr marL="341575" indent="-341575">
              <a:lnSpc>
                <a:spcPct val="150000"/>
              </a:lnSpc>
              <a:buFont typeface="Courier New" pitchFamily="49" charset="0" panose="02070309020205020404"/>
              <a:buChar char="o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Сколько это стоит сейчас? В какой валюте?</a:t>
            </a:r>
          </a:p>
          <a:p>
            <a:pPr marL="341575" indent="-341575">
              <a:lnSpc>
                <a:spcPct val="150000"/>
              </a:lnSpc>
              <a:buFont typeface="Courier New" pitchFamily="49" charset="0" panose="02070309020205020404"/>
              <a:buChar char="o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Когда я хочу, чтобы это у меня было?</a:t>
            </a:r>
          </a:p>
          <a:p>
            <a:pPr marL="341575" indent="-341575">
              <a:lnSpc>
                <a:spcPct val="150000"/>
              </a:lnSpc>
              <a:buFont typeface="Courier New" pitchFamily="49" charset="0" panose="02070309020205020404"/>
              <a:buChar char="o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Есть ли периодичность накопления средств? Какая?</a:t>
            </a:r>
          </a:p>
          <a:p>
            <a:pPr marL="341575" indent="-341575">
              <a:lnSpc>
                <a:spcPct val="150000"/>
              </a:lnSpc>
              <a:buFont typeface="Courier New" pitchFamily="49" charset="0" panose="02070309020205020404"/>
              <a:buChar char="o"/>
            </a:pP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Сколько денег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у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меня уже есть для этой цели?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6236" y="1095580"/>
            <a:ext cx="6671854" cy="584382"/>
          </a:xfrm>
          <a:prstGeom prst="rect">
            <a:avLst/>
          </a:prstGeom>
        </p:spPr>
        <p:txBody>
          <a:bodyPr wrap="square" lIns="91087" tIns="45525" rIns="91087" bIns="45525">
            <a:spAutoFit/>
          </a:bodyPr>
          <a:lstStyle/>
          <a:p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Финансовая цель —</a:t>
            </a:r>
            <a:r>
              <a:rPr lang="ru-RU" sz="1600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это конечный результат, которого </a:t>
            </a:r>
            <a:r>
              <a:rPr lang="ru-RU" sz="1600" b="1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мы хотим </a:t>
            </a:r>
            <a:r>
              <a:rPr lang="ru-RU" sz="1600" b="1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достичь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, выраженный </a:t>
            </a:r>
            <a:r>
              <a:rPr lang="ru-RU" sz="16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в денежном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эквиваленте.</a:t>
            </a:r>
            <a:endParaRPr lang="ru-RU" sz="1600" dirty="0">
              <a:solidFill>
                <a:srgbClr val="000000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16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СТАВИМ ФИНАНСОВЫЕ ЦЕЛИ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8357923" y="1785815"/>
            <a:ext cx="3010420" cy="301042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7</a:t>
            </a:fld>
            <a:endParaRPr lang="ru-RU" dirty="0">
              <a:solidFill>
                <a:schemeClr val="bg1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13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351301" y="4815783"/>
            <a:ext cx="7400658" cy="1117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Учет расходов и доходов позволит увидеть, на что Вы тратите деньги, изменить структуру семейного бюджета, сделать прогноз будущего поведения различных статей бюджета и найти возможности </a:t>
            </a:r>
            <a:r>
              <a:rPr lang="ru-RU" dirty="0" smtClean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эффективного управления.</a:t>
            </a:r>
            <a:endParaRPr lang="ru-RU" dirty="0">
              <a:solidFill>
                <a:srgbClr val="83AC68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9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КОНТРОЛЬ ДОХОДОВ И РАСХОДОВ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9170" y="1340506"/>
            <a:ext cx="110943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83AC68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Метод 5 конвертов </a:t>
            </a:r>
          </a:p>
          <a:p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Принцип следующий —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при получении дохода Вы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раскладываете деньги по </a:t>
            </a:r>
            <a:r>
              <a:rPr lang="ru-RU" sz="1600" dirty="0" smtClean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разным </a:t>
            </a:r>
            <a:r>
              <a:rPr lang="ru-RU" sz="1600" dirty="0"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конвертам, копилкам или счетам.</a:t>
            </a:r>
          </a:p>
        </p:txBody>
      </p:sp>
      <p:graphicFrame>
        <p:nvGraphicFramePr>
          <p:cNvPr id="12" name="Таблица 11"/>
          <p:cNvGraphicFramePr>
            <a:graphicFrameLocks xmlns:a="http://schemas.openxmlformats.org/drawingml/2006/main" noGrp="1"/>
          </p:cNvGraphicFramePr>
          <p:nvPr/>
        </p:nvGraphicFramePr>
        <p:xfrm>
          <a:off x="216060" y="2530724"/>
          <a:ext cx="11671140" cy="1861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324"/>
                <a:gridCol w="2288678"/>
                <a:gridCol w="2397664"/>
                <a:gridCol w="2288680"/>
                <a:gridCol w="2356794"/>
              </a:tblGrid>
              <a:tr h="32100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Конверт </a:t>
                      </a:r>
                      <a:r>
                        <a:rPr lang="ru-RU" sz="1400" b="1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№1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Конверт </a:t>
                      </a:r>
                      <a:r>
                        <a:rPr lang="ru-RU" sz="1400" b="1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№2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Конверт </a:t>
                      </a:r>
                      <a:r>
                        <a:rPr lang="ru-RU" sz="1400" b="1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№3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Конверт </a:t>
                      </a:r>
                      <a:r>
                        <a:rPr lang="ru-RU" sz="1400" b="1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№4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Конверт </a:t>
                      </a:r>
                      <a:r>
                        <a:rPr lang="ru-RU" sz="1400" b="1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№5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5705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крупные финансовые цели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финансовая подушка безопасности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регулярные ежегодные расходы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на жизнь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dirty="0">
                          <a:solidFill>
                            <a:srgbClr val="83AC68"/>
                          </a:solidFill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на радости, отпуск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95110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пенсия, </a:t>
                      </a:r>
                      <a:r>
                        <a:rPr lang="ru-RU" sz="1400" b="0" i="0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недвижимость</a:t>
                      </a:r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,</a:t>
                      </a:r>
                      <a:b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</a:br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обучение </a:t>
                      </a:r>
                      <a:r>
                        <a:rPr lang="ru-RU" sz="1400" b="0" i="0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детей. </a:t>
                      </a:r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/>
                      </a:r>
                      <a:b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</a:br>
                      <a:r>
                        <a:rPr lang="ru-RU" sz="1400" b="0" i="1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Заплати себе </a:t>
                      </a:r>
                      <a:r>
                        <a:rPr lang="ru-RU" sz="1400" b="0" i="1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первому.</a:t>
                      </a:r>
                      <a:endParaRPr lang="ru-RU" sz="1400" b="0" i="1" dirty="0"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3 </a:t>
                      </a:r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– 6 ежемесячных </a:t>
                      </a:r>
                      <a:r>
                        <a:rPr lang="ru-RU" sz="1400" b="0" i="0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расходов.</a:t>
                      </a:r>
                      <a:endParaRPr lang="ru-RU" sz="1400" b="0" i="0" dirty="0"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страхование жизни и здоровья, имущества, </a:t>
                      </a:r>
                      <a:r>
                        <a:rPr lang="ru-RU" sz="1400" b="0" i="0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ОСАГО.</a:t>
                      </a:r>
                      <a:endParaRPr lang="ru-RU" sz="1400" b="0" i="0" dirty="0"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dirty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жилье, продукты, </a:t>
                      </a:r>
                      <a:r>
                        <a:rPr lang="ru-RU" sz="1400" b="0" i="0" dirty="0" smtClean="0">
                          <a:latin typeface="Verdana" pitchFamily="34" charset="0" panose="020B0604030504040204"/>
                          <a:ea typeface="Verdana" pitchFamily="34" charset="0" panose="020B0604030504040204"/>
                          <a:cs typeface="Verdana" pitchFamily="34" charset="0" panose="020B0604030504040204"/>
                        </a:rPr>
                        <a:t>быт.</a:t>
                      </a:r>
                      <a:endParaRPr lang="ru-RU" sz="1400" b="0" i="0" dirty="0"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Verdana" pitchFamily="34" charset="0" panose="020B0604030504040204"/>
                        <a:ea typeface="Verdana" pitchFamily="34" charset="0" panose="020B0604030504040204"/>
                        <a:cs typeface="Verdana" pitchFamily="34" charset="0" panose="020B060403050404020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8</a:t>
            </a:fld>
            <a:endParaRPr lang="ru-RU" dirty="0">
              <a:solidFill>
                <a:schemeClr val="bg1"/>
              </a:solidFill>
              <a:latin typeface="Verdana" pitchFamily="34" charset="0" panose="020B0604030504040204"/>
              <a:ea typeface="Verdana" pitchFamily="34" charset="0" panose="020B0604030504040204"/>
              <a:cs typeface="Verdana" pitchFamily="34" charset="0" panose="020B0604030504040204"/>
            </a:endParaRPr>
          </a:p>
        </p:txBody>
      </p:sp>
      <p:sp>
        <p:nvSpPr>
          <p:cNvPr id="18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lumMod val="20000"/>
                <a:lumOff val="80000"/>
                <a:tint val="45000"/>
                <a:satMod val="400000"/>
              </a:schemeClr>
            </a:duotone>
          </a:blip>
          <a:stretch/>
        </p:blipFill>
        <p:spPr>
          <a:xfrm>
            <a:off x="3851523" y="1898310"/>
            <a:ext cx="4522807" cy="402503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20840"/>
          <a:stretch/>
        </p:blipFill>
        <p:spPr>
          <a:xfrm>
            <a:off x="1" y="0"/>
            <a:ext cx="7449384" cy="913333"/>
          </a:xfrm>
          <a:prstGeom prst="rect">
            <a:avLst/>
          </a:prstGeom>
        </p:spPr>
      </p:pic>
      <p:sp>
        <p:nvSpPr>
          <p:cNvPr id="18" name="Заголовок 5"/>
          <p:cNvSpPr txBox="1"/>
          <p:nvPr/>
        </p:nvSpPr>
        <p:spPr>
          <a:xfrm>
            <a:off x="156236" y="258230"/>
            <a:ext cx="7118922" cy="473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ЗАЩИТА ОТ РИСКОВ. СТРАХОВАНИЕ</a:t>
            </a:r>
          </a:p>
        </p:txBody>
      </p:sp>
      <p:sp>
        <p:nvSpPr>
          <p:cNvPr id="20" name="Шестиугольник 19"/>
          <p:cNvSpPr/>
          <p:nvPr/>
        </p:nvSpPr>
        <p:spPr>
          <a:xfrm>
            <a:off x="2025540" y="1844408"/>
            <a:ext cx="2202913" cy="1982622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Финансовая подушка безопасности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284112" y="2881979"/>
            <a:ext cx="2203200" cy="1983600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Ипотека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Страхование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заемщика</a:t>
            </a:r>
          </a:p>
        </p:txBody>
      </p:sp>
      <p:sp>
        <p:nvSpPr>
          <p:cNvPr id="23" name="Шестиугольник 22"/>
          <p:cNvSpPr/>
          <p:nvPr/>
        </p:nvSpPr>
        <p:spPr>
          <a:xfrm>
            <a:off x="2049000" y="3876489"/>
            <a:ext cx="2202913" cy="1982622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Страхование </a:t>
            </a: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жизни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10544686" y="63742"/>
            <a:ext cx="1647314" cy="796285"/>
          </a:xfrm>
          <a:prstGeom prst="rect">
            <a:avLst/>
          </a:prstGeom>
        </p:spPr>
      </p:pic>
      <p:sp>
        <p:nvSpPr>
          <p:cNvPr id="26" name="Шестиугольник 25"/>
          <p:cNvSpPr/>
          <p:nvPr/>
        </p:nvSpPr>
        <p:spPr>
          <a:xfrm>
            <a:off x="7929443" y="1816641"/>
            <a:ext cx="2337782" cy="1982622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Квартира</a:t>
            </a: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Страхование недвижимости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9741665" y="2754816"/>
            <a:ext cx="2202913" cy="1982622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ДМС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8082638" y="3844586"/>
            <a:ext cx="2202913" cy="1982622"/>
          </a:xfrm>
          <a:prstGeom prst="hex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Автомобиль</a:t>
            </a: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КАСКО, ОСАГО </a:t>
            </a: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Verdana" pitchFamily="34" charset="0" panose="020B0604030504040204"/>
                <a:ea typeface="Verdana" pitchFamily="34" charset="0" panose="020B0604030504040204"/>
                <a:cs typeface="Verdana" pitchFamily="34" charset="0" panose="020B0604030504040204"/>
              </a:rPr>
              <a:t>и ДСАГО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01134" y="2662857"/>
            <a:ext cx="2232897" cy="2232897"/>
          </a:xfrm>
          <a:prstGeom prst="rect">
            <a:avLst/>
          </a:prstGeom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0BF3-53E2-474B-B35F-BB66E2440095}" type="slidenum">
              <a:rPr lang="ru-RU" smtClean="0">
                <a:solidFill>
                  <a:schemeClr val="bg1"/>
                </a:solidFill>
              </a:rPr>
              <a:t>9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2129486" y="1955306"/>
            <a:ext cx="2004291" cy="185191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2129486" y="3943044"/>
            <a:ext cx="2004291" cy="185191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382567" y="2947820"/>
            <a:ext cx="2004291" cy="1851919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8096189" y="1881993"/>
            <a:ext cx="2004291" cy="1851919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8167143" y="3883832"/>
            <a:ext cx="2004291" cy="185191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9840976" y="2820168"/>
            <a:ext cx="2004291" cy="1851919"/>
          </a:xfrm>
          <a:prstGeom prst="rect">
            <a:avLst/>
          </a:prstGeom>
        </p:spPr>
      </p:pic>
      <p:sp>
        <p:nvSpPr>
          <p:cNvPr id="29" name="Номер слайда 1"/>
          <p:cNvSpPr txBox="1"/>
          <p:nvPr/>
        </p:nvSpPr>
        <p:spPr>
          <a:xfrm>
            <a:off x="9474200" y="6508749"/>
            <a:ext cx="2629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1680BF3-53E2-474B-B35F-BB66E2440095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Pages>0</Pages>
  <Words>1477</Words>
  <Characters>0</Characters>
  <CharactersWithSpaces>0</CharactersWithSpaces>
  <Application>Р7-Офис/2024.2.1.466</Application>
  <DocSecurity>0</DocSecurity>
  <PresentationFormat>Широкоэкранный</PresentationFormat>
  <Lines>0</Lines>
  <Paragraphs>287</Paragraphs>
  <Slides>24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Theme 1</vt:lpstr>
      <vt:lpstr>Theme 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Катя Каменская</dc:creator>
  <cp:keywords/>
  <dc:description/>
  <dc:identifier/>
  <dc:language/>
  <cp:lastModifiedBy>Мцкерадзе Никита Иванович</cp:lastModifiedBy>
  <cp:revision>117</cp:revision>
  <dcterms:created xsi:type="dcterms:W3CDTF">2022-07-25T07:13:30Z</dcterms:created>
  <dcterms:modified xsi:type="dcterms:W3CDTF">2025-03-03T07:55:09Z</dcterms:modified>
  <cp:category/>
  <cp:contentStatus/>
  <cp:version/>
</cp:coreProperties>
</file>