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27"/>
  </p:notesMasterIdLst>
  <p:sldIdLst>
    <p:sldId id="256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59" r:id="rId22"/>
    <p:sldId id="275" r:id="rId23"/>
    <p:sldId id="271" r:id="rId24"/>
    <p:sldId id="272" r:id="rId25"/>
    <p:sldId id="274" r:id="rId26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8363" y="808038"/>
            <a:ext cx="5754687" cy="39846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Franklin Gothic Book"/>
              </a:rPr>
              <a:t>Для перемещения страницы щёлкните мышью</a:t>
            </a: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749115" y="5047657"/>
            <a:ext cx="5992559" cy="4781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3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0800" cy="5309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344" name="PlaceHolder 4"/>
          <p:cNvSpPr>
            <a:spLocks noGrp="1"/>
          </p:cNvSpPr>
          <p:nvPr>
            <p:ph type="dt"/>
          </p:nvPr>
        </p:nvSpPr>
        <p:spPr>
          <a:xfrm>
            <a:off x="4239988" y="0"/>
            <a:ext cx="3250800" cy="5309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45" name="PlaceHolder 5"/>
          <p:cNvSpPr>
            <a:spLocks noGrp="1"/>
          </p:cNvSpPr>
          <p:nvPr>
            <p:ph type="ftr"/>
          </p:nvPr>
        </p:nvSpPr>
        <p:spPr>
          <a:xfrm>
            <a:off x="0" y="10095673"/>
            <a:ext cx="3250800" cy="53099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46" name="PlaceHolder 6"/>
          <p:cNvSpPr>
            <a:spLocks noGrp="1"/>
          </p:cNvSpPr>
          <p:nvPr>
            <p:ph type="sldNum"/>
          </p:nvPr>
        </p:nvSpPr>
        <p:spPr>
          <a:xfrm>
            <a:off x="4239988" y="10095673"/>
            <a:ext cx="3250800" cy="53099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7D4836A-5332-4FFA-8DE7-1C45E2C1D79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73490" y="4686625"/>
            <a:ext cx="5388273" cy="443937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spc="-1">
              <a:latin typeface="XO Oriel"/>
            </a:endParaRPr>
          </a:p>
        </p:txBody>
      </p:sp>
      <p:sp>
        <p:nvSpPr>
          <p:cNvPr id="454" name="Номер слайда 3"/>
          <p:cNvSpPr txBox="1"/>
          <p:nvPr/>
        </p:nvSpPr>
        <p:spPr>
          <a:xfrm>
            <a:off x="3815490" y="9371461"/>
            <a:ext cx="2918336" cy="493065"/>
          </a:xfrm>
          <a:prstGeom prst="rect">
            <a:avLst/>
          </a:prstGeom>
          <a:noFill/>
          <a:ln w="0">
            <a:noFill/>
          </a:ln>
        </p:spPr>
        <p:txBody>
          <a:bodyPr lIns="90763" tIns="45382" rIns="90763" bIns="45382" anchor="b">
            <a:noAutofit/>
          </a:bodyPr>
          <a:lstStyle/>
          <a:p>
            <a:pPr algn="r">
              <a:lnSpc>
                <a:spcPct val="100000"/>
              </a:lnSpc>
            </a:pPr>
            <a:fld id="{31CE023D-3D3F-4D1B-8EA6-4F2F6E7A49E6}" type="slidenum">
              <a:rPr lang="ru-RU" sz="1200" spc="-1">
                <a:solidFill>
                  <a:srgbClr val="000000"/>
                </a:solidFill>
              </a:rPr>
              <a:t>1</a:t>
            </a:fld>
            <a:endParaRPr lang="ru-RU" sz="12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3525" cy="3700463"/>
          </a:xfrm>
          <a:prstGeom prst="rect">
            <a:avLst/>
          </a:prstGeom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73490" y="4686625"/>
            <a:ext cx="5388273" cy="4439377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spc="-1">
              <a:latin typeface="XO Oriel"/>
            </a:endParaRPr>
          </a:p>
        </p:txBody>
      </p:sp>
      <p:sp>
        <p:nvSpPr>
          <p:cNvPr id="457" name="Номер слайда 3"/>
          <p:cNvSpPr txBox="1"/>
          <p:nvPr/>
        </p:nvSpPr>
        <p:spPr>
          <a:xfrm>
            <a:off x="3815490" y="9371461"/>
            <a:ext cx="2918336" cy="493065"/>
          </a:xfrm>
          <a:prstGeom prst="rect">
            <a:avLst/>
          </a:prstGeom>
          <a:noFill/>
          <a:ln w="0">
            <a:noFill/>
          </a:ln>
        </p:spPr>
        <p:txBody>
          <a:bodyPr lIns="90763" tIns="45382" rIns="90763" bIns="45382" anchor="b">
            <a:noAutofit/>
          </a:bodyPr>
          <a:lstStyle/>
          <a:p>
            <a:pPr algn="r">
              <a:lnSpc>
                <a:spcPct val="100000"/>
              </a:lnSpc>
            </a:pPr>
            <a:fld id="{4B963697-1B57-41AC-B417-2F70F3C5B806}" type="slidenum">
              <a:rPr lang="ru-RU" sz="1200" spc="-1">
                <a:solidFill>
                  <a:srgbClr val="000000"/>
                </a:solidFill>
                <a:latin typeface="Calibri"/>
              </a:rPr>
              <a:t>14</a:t>
            </a:fld>
            <a:endParaRPr lang="ru-RU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51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73490" y="4686625"/>
            <a:ext cx="5388273" cy="443937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spc="-1">
              <a:latin typeface="XO Oriel"/>
            </a:endParaRPr>
          </a:p>
        </p:txBody>
      </p:sp>
      <p:sp>
        <p:nvSpPr>
          <p:cNvPr id="460" name="Номер слайда 3"/>
          <p:cNvSpPr txBox="1"/>
          <p:nvPr/>
        </p:nvSpPr>
        <p:spPr>
          <a:xfrm>
            <a:off x="3815490" y="9371461"/>
            <a:ext cx="2918336" cy="493065"/>
          </a:xfrm>
          <a:prstGeom prst="rect">
            <a:avLst/>
          </a:prstGeom>
          <a:noFill/>
          <a:ln w="0">
            <a:noFill/>
          </a:ln>
        </p:spPr>
        <p:txBody>
          <a:bodyPr lIns="90763" tIns="45382" rIns="90763" bIns="45382" anchor="b">
            <a:noAutofit/>
          </a:bodyPr>
          <a:lstStyle/>
          <a:p>
            <a:pPr algn="r">
              <a:lnSpc>
                <a:spcPct val="100000"/>
              </a:lnSpc>
            </a:pPr>
            <a:fld id="{6399A32E-11DC-4059-97A9-AD953C403116}" type="slidenum">
              <a:rPr lang="ru-RU" sz="1200" spc="-1">
                <a:solidFill>
                  <a:srgbClr val="000000"/>
                </a:solidFill>
              </a:rPr>
              <a:t>17</a:t>
            </a:fld>
            <a:endParaRPr lang="ru-RU" sz="1200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7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рямая соединительная линия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ая соединительная линия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ая соединительная линия 6"/>
          <p:cNvSpPr/>
          <p:nvPr/>
        </p:nvSpPr>
        <p:spPr>
          <a:xfrm>
            <a:off x="556920" y="5349600"/>
            <a:ext cx="934884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12920" y="4853520"/>
            <a:ext cx="9162720" cy="1221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8292D85-817F-4FE9-82E9-7436D932A22D}" type="datetime">
              <a:rPr lang="ru-RU" sz="1200" b="0" strike="noStrike" spc="-1">
                <a:solidFill>
                  <a:srgbClr val="D38E28"/>
                </a:solidFill>
                <a:latin typeface="Franklin Gothic Book"/>
              </a:rPr>
              <a:t>17.04.2025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>
            <a:off x="3384720" y="76320"/>
            <a:ext cx="363168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>
          <a:xfrm>
            <a:off x="8915400" y="6473880"/>
            <a:ext cx="82188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C1CABB42-685A-4267-9539-AC2D1D5282AE}" type="slidenum">
              <a:rPr lang="ru-RU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ая соединительная линия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Прямая соединительная линия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Прямая соединительная линия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ru-RU" sz="3200" b="0" strike="noStrike" spc="-1">
                <a:solidFill>
                  <a:srgbClr val="4E3B30"/>
                </a:solidFill>
                <a:latin typeface="Franklin Gothic Book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ru-RU" sz="2800" b="0" strike="noStrike" spc="-1">
                <a:solidFill>
                  <a:srgbClr val="4E3B30"/>
                </a:solidFill>
                <a:latin typeface="Franklin Gothic Book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ru-RU" sz="2400" b="0" strike="noStrike" spc="-1">
                <a:solidFill>
                  <a:srgbClr val="4E3B30"/>
                </a:solidFill>
                <a:latin typeface="Franklin Gothic Book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ru-RU" sz="1800" b="0" strike="noStrike" spc="-1">
                <a:solidFill>
                  <a:srgbClr val="4E3B30"/>
                </a:solidFill>
                <a:latin typeface="Franklin Gothic Book"/>
              </a:rPr>
              <a:t>Пятый уровень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9FA88D6-A530-46CF-A425-8519AB96841A}" type="datetime">
              <a:rPr lang="ru-RU" sz="1200" b="0" strike="noStrike" spc="-1">
                <a:solidFill>
                  <a:srgbClr val="D38E28"/>
                </a:solidFill>
                <a:latin typeface="Franklin Gothic Book"/>
              </a:rPr>
              <a:t>17.04.2025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/>
          </p:nvPr>
        </p:nvSpPr>
        <p:spPr>
          <a:xfrm>
            <a:off x="3879720" y="76320"/>
            <a:ext cx="313668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/>
          </p:nvPr>
        </p:nvSpPr>
        <p:spPr>
          <a:xfrm>
            <a:off x="8915400" y="6473880"/>
            <a:ext cx="82188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69D5984-947F-4307-AA82-E48CE65B0187}" type="slidenum">
              <a:rPr lang="ru-RU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ая соединительная линия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Прямая соединительная линия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Прямая соединительная линия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D8D7E58-1E5B-4C93-B7CF-6BC424CAFF18}" type="datetime">
              <a:rPr lang="ru-RU" sz="1200" b="0" strike="noStrike" spc="-1">
                <a:solidFill>
                  <a:srgbClr val="D38E28"/>
                </a:solidFill>
                <a:latin typeface="Franklin Gothic Book"/>
              </a:rPr>
              <a:t>17.04.2025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ftr"/>
          </p:nvPr>
        </p:nvSpPr>
        <p:spPr>
          <a:xfrm>
            <a:off x="3384720" y="76320"/>
            <a:ext cx="363168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/>
          </p:nvPr>
        </p:nvSpPr>
        <p:spPr>
          <a:xfrm>
            <a:off x="8915400" y="6477120"/>
            <a:ext cx="825120" cy="24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3B227AAB-BE38-4A42-AEFC-CB7D191F38E8}" type="slidenum">
              <a:rPr lang="ru-RU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Franklin Gothic Book"/>
              </a:rPr>
              <a:t>Для правки текста заглавия щёлкните мышью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941480" y="4800600"/>
            <a:ext cx="5943240" cy="566280"/>
          </a:xfrm>
          <a:prstGeom prst="rect">
            <a:avLst/>
          </a:prstGeom>
        </p:spPr>
        <p:txBody>
          <a:bodyPr lIns="100440" tIns="50040" rIns="100440" bIns="500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941480" y="612720"/>
            <a:ext cx="59432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3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0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0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3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941480" y="5367240"/>
            <a:ext cx="5943240" cy="804600"/>
          </a:xfrm>
          <a:prstGeom prst="rect">
            <a:avLst/>
          </a:prstGeom>
        </p:spPr>
        <p:txBody>
          <a:bodyPr lIns="100440" tIns="50040" rIns="100440" bIns="5004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5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4950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>
              <a:lnSpc>
                <a:spcPct val="100000"/>
              </a:lnSpc>
            </a:pPr>
            <a:fld id="{F03BF324-8687-48C1-9384-5E59A0F264FB}" type="datetime">
              <a:rPr lang="ru-RU" sz="1300" b="0" strike="noStrike" spc="-1">
                <a:solidFill>
                  <a:srgbClr val="8B8B8B"/>
                </a:solidFill>
                <a:latin typeface="Calibri"/>
              </a:rPr>
              <a:t>17.04.2025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3384360" y="6356160"/>
            <a:ext cx="313668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70992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 algn="r">
              <a:lnSpc>
                <a:spcPct val="100000"/>
              </a:lnSpc>
            </a:pPr>
            <a:fld id="{2C6B9789-2869-442E-8641-558BF7BB0964}" type="slidenum">
              <a:rPr lang="ru-RU" sz="13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dt"/>
          </p:nvPr>
        </p:nvSpPr>
        <p:spPr>
          <a:xfrm>
            <a:off x="4950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>
              <a:lnSpc>
                <a:spcPct val="100000"/>
              </a:lnSpc>
            </a:pPr>
            <a:fld id="{EC375666-1533-4E18-9C2E-52F4D86D5C7A}" type="datetime">
              <a:rPr lang="ru-RU" sz="1300" b="0" strike="noStrike" spc="-1">
                <a:solidFill>
                  <a:srgbClr val="8B8B8B"/>
                </a:solidFill>
                <a:latin typeface="Calibri"/>
              </a:rPr>
              <a:t>17.04.2025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ftr"/>
          </p:nvPr>
        </p:nvSpPr>
        <p:spPr>
          <a:xfrm>
            <a:off x="3384360" y="6356160"/>
            <a:ext cx="313668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/>
          </p:nvPr>
        </p:nvSpPr>
        <p:spPr>
          <a:xfrm>
            <a:off x="70992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 algn="r">
              <a:lnSpc>
                <a:spcPct val="100000"/>
              </a:lnSpc>
            </a:pPr>
            <a:fld id="{E1D41C37-035B-476A-B06A-7B083CFD60C0}" type="slidenum">
              <a:rPr lang="ru-RU" sz="13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77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495000" y="160416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3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3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0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7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0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9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3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9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95000" y="272880"/>
            <a:ext cx="3258720" cy="1161720"/>
          </a:xfrm>
          <a:prstGeom prst="rect">
            <a:avLst/>
          </a:prstGeom>
        </p:spPr>
        <p:txBody>
          <a:bodyPr lIns="100440" tIns="50040" rIns="100440" bIns="500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872880" y="272880"/>
            <a:ext cx="5537520" cy="5852880"/>
          </a:xfrm>
          <a:prstGeom prst="rect">
            <a:avLst/>
          </a:prstGeom>
        </p:spPr>
        <p:txBody>
          <a:bodyPr lIns="100440" tIns="50040" rIns="100440" bIns="50040">
            <a:noAutofit/>
          </a:bodyPr>
          <a:lstStyle/>
          <a:p>
            <a:pPr marL="376200" indent="-37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15040" lvl="1" indent="-31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1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54240" lvl="2" indent="-2505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55720" lvl="3" indent="-25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257200" lvl="4" indent="-25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»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95000" y="1434960"/>
            <a:ext cx="3258720" cy="4690440"/>
          </a:xfrm>
          <a:prstGeom prst="rect">
            <a:avLst/>
          </a:prstGeom>
        </p:spPr>
        <p:txBody>
          <a:bodyPr lIns="100440" tIns="50040" rIns="100440" bIns="5004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5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9" name="PlaceHolder 4"/>
          <p:cNvSpPr>
            <a:spLocks noGrp="1"/>
          </p:cNvSpPr>
          <p:nvPr>
            <p:ph type="dt"/>
          </p:nvPr>
        </p:nvSpPr>
        <p:spPr>
          <a:xfrm>
            <a:off x="4950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>
              <a:lnSpc>
                <a:spcPct val="100000"/>
              </a:lnSpc>
            </a:pPr>
            <a:fld id="{21C8B6DA-1D6A-4262-B71B-B29DA121F1F0}" type="datetime">
              <a:rPr lang="ru-RU" sz="1300" b="0" strike="noStrike" spc="-1">
                <a:solidFill>
                  <a:srgbClr val="8B8B8B"/>
                </a:solidFill>
                <a:latin typeface="Calibri"/>
              </a:rPr>
              <a:t>17.04.2025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ftr"/>
          </p:nvPr>
        </p:nvSpPr>
        <p:spPr>
          <a:xfrm>
            <a:off x="3384360" y="6356160"/>
            <a:ext cx="313668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sldNum"/>
          </p:nvPr>
        </p:nvSpPr>
        <p:spPr>
          <a:xfrm>
            <a:off x="70992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 algn="r">
              <a:lnSpc>
                <a:spcPct val="100000"/>
              </a:lnSpc>
            </a:pPr>
            <a:fld id="{479F48C2-9EC2-4F76-808F-70A5C6982FD8}" type="slidenum">
              <a:rPr lang="ru-RU" sz="13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95000" y="274320"/>
            <a:ext cx="8914680" cy="11426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95000" y="1600200"/>
            <a:ext cx="4374720" cy="4525560"/>
          </a:xfrm>
          <a:prstGeom prst="rect">
            <a:avLst/>
          </a:prstGeom>
        </p:spPr>
        <p:txBody>
          <a:bodyPr lIns="100440" tIns="50040" rIns="100440" bIns="50040">
            <a:noAutofit/>
          </a:bodyPr>
          <a:lstStyle/>
          <a:p>
            <a:pPr marL="376200" indent="-37584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1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15040" lvl="1" indent="-3132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54240" lvl="2" indent="-25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55720" lvl="3" indent="-2505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257200" lvl="4" indent="-2505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035320" y="1600200"/>
            <a:ext cx="4374720" cy="4525560"/>
          </a:xfrm>
          <a:prstGeom prst="rect">
            <a:avLst/>
          </a:prstGeom>
        </p:spPr>
        <p:txBody>
          <a:bodyPr lIns="100440" tIns="50040" rIns="100440" bIns="50040">
            <a:noAutofit/>
          </a:bodyPr>
          <a:lstStyle/>
          <a:p>
            <a:pPr marL="376200" indent="-37584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1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15040" lvl="1" indent="-3132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54240" lvl="2" indent="-25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55720" lvl="3" indent="-2505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257200" lvl="4" indent="-2505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61" name="PlaceHolder 4"/>
          <p:cNvSpPr>
            <a:spLocks noGrp="1"/>
          </p:cNvSpPr>
          <p:nvPr>
            <p:ph type="dt"/>
          </p:nvPr>
        </p:nvSpPr>
        <p:spPr>
          <a:xfrm>
            <a:off x="4950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>
              <a:lnSpc>
                <a:spcPct val="100000"/>
              </a:lnSpc>
            </a:pPr>
            <a:fld id="{F25C1DA4-C485-4089-86E0-9DE91ED7DC6C}" type="datetime">
              <a:rPr lang="ru-RU" sz="1300" b="0" strike="noStrike" spc="-1">
                <a:solidFill>
                  <a:srgbClr val="8B8B8B"/>
                </a:solidFill>
                <a:latin typeface="Calibri"/>
              </a:rPr>
              <a:t>17.04.2025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ftr"/>
          </p:nvPr>
        </p:nvSpPr>
        <p:spPr>
          <a:xfrm>
            <a:off x="3384360" y="6356160"/>
            <a:ext cx="313668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sldNum"/>
          </p:nvPr>
        </p:nvSpPr>
        <p:spPr>
          <a:xfrm>
            <a:off x="70992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 algn="r">
              <a:lnSpc>
                <a:spcPct val="100000"/>
              </a:lnSpc>
            </a:pPr>
            <a:fld id="{25136BC1-5E9C-4E2F-B32C-25376E15894B}" type="slidenum">
              <a:rPr lang="ru-RU" sz="13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95000" y="274320"/>
            <a:ext cx="8914680" cy="11426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95000" y="1600200"/>
            <a:ext cx="8914680" cy="4525560"/>
          </a:xfrm>
          <a:prstGeom prst="rect">
            <a:avLst/>
          </a:prstGeom>
        </p:spPr>
        <p:txBody>
          <a:bodyPr lIns="100440" tIns="50040" rIns="100440" bIns="50040">
            <a:noAutofit/>
          </a:bodyPr>
          <a:lstStyle/>
          <a:p>
            <a:pPr marL="376200" indent="-37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15040" lvl="1" indent="-3132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1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54240" lvl="2" indent="-2505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55720" lvl="3" indent="-25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257200" lvl="4" indent="-25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»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302" name="PlaceHolder 3"/>
          <p:cNvSpPr>
            <a:spLocks noGrp="1"/>
          </p:cNvSpPr>
          <p:nvPr>
            <p:ph type="dt"/>
          </p:nvPr>
        </p:nvSpPr>
        <p:spPr>
          <a:xfrm>
            <a:off x="4950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>
              <a:lnSpc>
                <a:spcPct val="100000"/>
              </a:lnSpc>
            </a:pPr>
            <a:fld id="{FB156BC6-6305-4DB6-BB07-E5B375691F21}" type="datetime">
              <a:rPr lang="ru-RU" sz="1300" b="0" strike="noStrike" spc="-1">
                <a:solidFill>
                  <a:srgbClr val="8B8B8B"/>
                </a:solidFill>
                <a:latin typeface="Calibri"/>
              </a:rPr>
              <a:t>17.04.2025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ftr"/>
          </p:nvPr>
        </p:nvSpPr>
        <p:spPr>
          <a:xfrm>
            <a:off x="3384360" y="6356160"/>
            <a:ext cx="313668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sldNum"/>
          </p:nvPr>
        </p:nvSpPr>
        <p:spPr>
          <a:xfrm>
            <a:off x="7099200" y="6356160"/>
            <a:ext cx="2310840" cy="365040"/>
          </a:xfrm>
          <a:prstGeom prst="rect">
            <a:avLst/>
          </a:prstGeom>
        </p:spPr>
        <p:txBody>
          <a:bodyPr lIns="100440" tIns="50040" rIns="100440" bIns="50040" anchor="ctr">
            <a:noAutofit/>
          </a:bodyPr>
          <a:lstStyle/>
          <a:p>
            <a:pPr algn="r">
              <a:lnSpc>
                <a:spcPct val="100000"/>
              </a:lnSpc>
            </a:pPr>
            <a:fld id="{8370049C-7FB4-4225-852A-E4FB3282023E}" type="slidenum">
              <a:rPr lang="ru-RU" sz="13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mory-ykt.cbsykt.ru/view/?file=2a0/CHusovskoy-N.-N.-01.05.2021.pdf" TargetMode="External"/><Relationship Id="rId5" Type="http://schemas.openxmlformats.org/officeDocument/2006/relationships/hyperlink" Target="https://cbsykt.ru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fif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4.jf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F89C8-3734-447A-BDA2-7255DDE0C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49" name="Прямоугольник 3"/>
          <p:cNvSpPr/>
          <p:nvPr/>
        </p:nvSpPr>
        <p:spPr>
          <a:xfrm>
            <a:off x="4442760" y="5065560"/>
            <a:ext cx="528480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Прямоугольник 9"/>
          <p:cNvSpPr/>
          <p:nvPr/>
        </p:nvSpPr>
        <p:spPr>
          <a:xfrm>
            <a:off x="30240" y="-1080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51" name="Рисунок 11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360" y="-13320"/>
            <a:ext cx="486000" cy="1042560"/>
          </a:xfrm>
          <a:prstGeom prst="rect">
            <a:avLst/>
          </a:prstGeom>
          <a:ln w="0">
            <a:noFill/>
          </a:ln>
        </p:spPr>
      </p:pic>
      <p:sp>
        <p:nvSpPr>
          <p:cNvPr id="352" name="TextBox 351"/>
          <p:cNvSpPr txBox="1"/>
          <p:nvPr/>
        </p:nvSpPr>
        <p:spPr>
          <a:xfrm>
            <a:off x="114297" y="305780"/>
            <a:ext cx="9303798" cy="264354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"Улица героя"</a:t>
            </a:r>
          </a:p>
          <a:p>
            <a:endParaRPr lang="ru-RU" sz="2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имени Николая Николаевича Чусовского, героя Советского Союза в Великой Отечественной войне</a:t>
            </a:r>
          </a:p>
          <a:p>
            <a:pPr algn="ctr"/>
            <a:endParaRPr lang="ru-RU" sz="3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strike="noStrike" spc="-1" dirty="0">
              <a:latin typeface="XO Orie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A39E8-F3D3-4B00-9CF4-C023BFBA4CF8}"/>
              </a:ext>
            </a:extLst>
          </p:cNvPr>
          <p:cNvSpPr txBox="1"/>
          <p:nvPr/>
        </p:nvSpPr>
        <p:spPr>
          <a:xfrm>
            <a:off x="4439400" y="4072621"/>
            <a:ext cx="54666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25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6 «а» класса МБОУ «Нюрбинская многопрофильная гимназия имени Степана Васильева» Степанов Ярослав</a:t>
            </a:r>
          </a:p>
          <a:p>
            <a:r>
              <a:rPr lang="ru-RU" sz="25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5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Софронова Елена Ивановна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3C140C-D659-4BEA-BFDB-23BA2BC183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15320" r="55036" b="15554"/>
          <a:stretch/>
        </p:blipFill>
        <p:spPr>
          <a:xfrm>
            <a:off x="302989" y="2166151"/>
            <a:ext cx="3381244" cy="44424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F7F60B-E0A0-4D05-BC56-B83DA9AB7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pic>
        <p:nvPicPr>
          <p:cNvPr id="409" name="Picture 2_2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3029997" y="3988747"/>
            <a:ext cx="4168440" cy="2736360"/>
          </a:xfrm>
          <a:prstGeom prst="rect">
            <a:avLst/>
          </a:prstGeom>
          <a:ln w="9525">
            <a:noFill/>
          </a:ln>
        </p:spPr>
      </p:pic>
      <p:sp>
        <p:nvSpPr>
          <p:cNvPr id="410" name="Rectangle 4_1"/>
          <p:cNvSpPr/>
          <p:nvPr/>
        </p:nvSpPr>
        <p:spPr>
          <a:xfrm>
            <a:off x="97654" y="203095"/>
            <a:ext cx="9322346" cy="378565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«Чусовские чтения»           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время весенних каникул в 2025 году делегация из АСОШ им. Н. Н. Чусовского  в рамках проекта «По следам героя» побывала в г. Москве, где посетили памятные места, связанные с жизнью и деятельностью Н. Н. Чусовского. Встретились с родственниками Героя в Москве, которые отправили приветственное видео к «Чусовским чтениям».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11 апреля 2025 г. в  МБОУ "Антоновская школа им. Н.Н. Чусовского" прошли I Республиканские "Чусовские чтения». Мероприятие было приурочено к Году Защитника Отечества в Российской Федерации,  к Году защитника Родины в РС(Я), 80-летию Победы в Великой Отечественной войне и 115-летию со дня рождения Героя Советского Союза Николая Николаевича Чусовского.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чтениях очно участвовали 30 учеников из школ Нюрбинского района, также заочно 23 ученика из различных районов республики, в том числе из г. Москвы.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 Республиканские «Чусовские чтения» стали значимым событием, объединяющим детей и их руководителей вокруг тем патриотизма и исторической памяти. Участие как очных, так и заочных участников из различных регионов подчеркивает широкий интерес к наследию Героя Советского Союза Николая Чусовского и важности сохранения памяти о выдающихся личностях.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" name="Прямоугольник 5_7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412" name="Рисунок 1_7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394E36-755A-4280-9EEA-A6DDBAC5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pic>
        <p:nvPicPr>
          <p:cNvPr id="413" name="Picture 2_4" descr="https://2024.olimpschoolbox.ru/images/econa-article-images/410/full/%D0%A0%D0%A2%20%D0%A7%D1%83%D1%81%D0%BE%D0%B2%D1%81%D0%BA%D0%BE%D0%B9.jpg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379559" y="3267110"/>
            <a:ext cx="9125280" cy="3429360"/>
          </a:xfrm>
          <a:prstGeom prst="rect">
            <a:avLst/>
          </a:prstGeom>
          <a:ln w="0">
            <a:noFill/>
          </a:ln>
        </p:spPr>
      </p:pic>
      <p:sp>
        <p:nvSpPr>
          <p:cNvPr id="414" name="Прямоугольник 4_1"/>
          <p:cNvSpPr/>
          <p:nvPr/>
        </p:nvSpPr>
        <p:spPr>
          <a:xfrm>
            <a:off x="19441" y="332862"/>
            <a:ext cx="9701608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360000">
              <a:tabLst>
                <a:tab pos="408240" algn="l"/>
              </a:tabLst>
            </a:pPr>
            <a:r>
              <a:rPr lang="ru-RU" sz="2200" b="0" strike="noStrike" spc="-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Традиционный турнир по боксу памяти Героя Советского Союза Н.Н. Чусовского является одним из престижных в республике.</a:t>
            </a:r>
            <a:endParaRPr lang="ru-RU" sz="2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>
              <a:tabLst>
                <a:tab pos="408240" algn="l"/>
              </a:tabLst>
            </a:pPr>
            <a:r>
              <a:rPr lang="ru-RU" sz="2200" b="0" strike="noStrike" spc="-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1977 году Совет министров Якутской АСР своим постановлением разрешил Ленинскому (Нюрбинскому) райисполкому проводить ежегодный республиканский турнир по боксу памяти Н. Н. Чусовского.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>
              <a:tabLst>
                <a:tab pos="408240" algn="l"/>
              </a:tabLst>
            </a:pPr>
            <a:r>
              <a:rPr lang="ru-RU" sz="2200" b="0" strike="noStrike" spc="-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2025 году в спортивном зале имени А. И. Пахомова прошел 49-й республиканский турнир с участием более 100 спортсменов из разных районов Якутии.</a:t>
            </a:r>
            <a:endParaRPr lang="ru-RU" sz="2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" name="Прямоугольник 5_8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416" name="Рисунок 1_8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E6FCF1-EE18-42A3-827E-2137D80FE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"/>
            <a:ext cx="9927602" cy="6867447"/>
          </a:xfrm>
          <a:prstGeom prst="rect">
            <a:avLst/>
          </a:prstGeom>
        </p:spPr>
      </p:pic>
      <p:sp>
        <p:nvSpPr>
          <p:cNvPr id="420" name="Прямоугольник 5_9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421" name="Рисунок 1_9"/>
          <p:cNvPicPr/>
          <p:nvPr/>
        </p:nvPicPr>
        <p:blipFill>
          <a:blip r:embed="rId4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2_5" descr="C:\Users\Админ\OneDrive\Рабочий стол\Сиргэ түспүт аналгын  Сирдээн булан дьоллонуоҥ Таисия Ноговицына\Мемориал 2 на Вилюе.jpeg"/>
          <p:cNvPicPr/>
          <p:nvPr/>
        </p:nvPicPr>
        <p:blipFill>
          <a:blip r:embed="rId5">
            <a:alphaModFix amt="86000"/>
          </a:blip>
          <a:stretch/>
        </p:blipFill>
        <p:spPr>
          <a:xfrm>
            <a:off x="-14580" y="29160"/>
            <a:ext cx="9942182" cy="6867447"/>
          </a:xfrm>
          <a:prstGeom prst="rect">
            <a:avLst/>
          </a:prstGeom>
          <a:ln w="0">
            <a:noFill/>
          </a:ln>
        </p:spPr>
      </p:pic>
      <p:sp>
        <p:nvSpPr>
          <p:cNvPr id="418" name="Текст 3_5"/>
          <p:cNvSpPr txBox="1"/>
          <p:nvPr/>
        </p:nvSpPr>
        <p:spPr>
          <a:xfrm>
            <a:off x="3101063" y="334080"/>
            <a:ext cx="6322657" cy="1710000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>
            <a:normAutofit fontScale="88000" lnSpcReduction="20000"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FF0000"/>
                </a:solidFill>
                <a:latin typeface="Times New Roman"/>
              </a:rPr>
              <a:t>Мемориал Герою Советского Союза Николаю Чусовскому в селе Антоновка.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	Мемориал и памятник Герою Советского Союза Николаю Николаевичу Чусовскому установлен в селе Антоновка Нюрбинского района. Конструкция стоит недалеко от берега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р.Вилюй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, откуда открывается живописный вид на величественную реку.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1A672-9F64-447D-A963-6D192EA4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422" name="Заголовок 1_0"/>
          <p:cNvSpPr txBox="1"/>
          <p:nvPr/>
        </p:nvSpPr>
        <p:spPr>
          <a:xfrm>
            <a:off x="4319640" y="312840"/>
            <a:ext cx="5270760" cy="4413069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Нюрбе после смерти Николая Николаевича Чусовского  на улице Степана Васильева в 2005 году был установлен памятник-бюст, который выполнен из бронзы. Постамент изготовленный из бетона, выполнен в прямоугольной форме, облицованный гранитными плитами. На постаменте установлена памятная табличка из металлического листа с надписью: «Гвардии майор, Герой Советского Союза Чусовской Н. Н. (10.05.1910-26.07.1977)». Бетонное основание памятника квадратной формы. Фундамент памятника также из бетона.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памятника благоустроена территория, разбиты цветники, установлены клумбы. Весь периметр огорожен металлической изгородью.</a:t>
            </a:r>
          </a:p>
        </p:txBody>
      </p:sp>
      <p:pic>
        <p:nvPicPr>
          <p:cNvPr id="423" name="Picture 2_6" descr="C:\Users\Админ\OneDrive\Рабочий стол\Сиргэ түспүт аналгын  Сирдээн булан дьоллонуоҥ Таисия Ноговицына\бюст Чусовского.jpg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88560" y="350640"/>
            <a:ext cx="4231080" cy="3146760"/>
          </a:xfrm>
          <a:prstGeom prst="rect">
            <a:avLst/>
          </a:prstGeom>
          <a:ln w="0">
            <a:noFill/>
          </a:ln>
        </p:spPr>
      </p:pic>
      <p:sp>
        <p:nvSpPr>
          <p:cNvPr id="424" name="Прямоугольник 5_10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425" name="Рисунок 1_10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1958A-503B-4A91-8185-446261F66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67" name="Прямоугольник 2"/>
          <p:cNvSpPr/>
          <p:nvPr/>
        </p:nvSpPr>
        <p:spPr>
          <a:xfrm>
            <a:off x="272520" y="910800"/>
            <a:ext cx="5872680" cy="55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Прямоугольник 4"/>
          <p:cNvSpPr/>
          <p:nvPr/>
        </p:nvSpPr>
        <p:spPr>
          <a:xfrm>
            <a:off x="272520" y="323640"/>
            <a:ext cx="909348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sah-RU" sz="2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провел анкетирование среди одноклассников  (количество респондентов — 24).</a:t>
            </a:r>
          </a:p>
          <a:p>
            <a:r>
              <a:rPr lang="ru-RU" sz="24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состояла из 2-х вопросов</a:t>
            </a:r>
          </a:p>
          <a:p>
            <a:r>
              <a:rPr lang="ru-RU" sz="24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</a:p>
          <a:p>
            <a:r>
              <a:rPr lang="ru-RU" sz="24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1)."Знаете ли вы, кто такой Николай Чусовской?"-24 ответ или что знают</a:t>
            </a:r>
          </a:p>
          <a:p>
            <a:r>
              <a:rPr lang="ru-RU" sz="24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"Что вы знаете о его подвигах?"-10 респондентов ответили верно</a:t>
            </a:r>
            <a:endParaRPr lang="en-US" sz="2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улице имени Чусовского Николая Николаевича проживает 404 человек, из них 1 ветеран тыла</a:t>
            </a:r>
            <a:endParaRPr lang="ru-RU" sz="2200" strike="noStrike" spc="-1" dirty="0">
              <a:latin typeface="XO Oriel"/>
            </a:endParaRPr>
          </a:p>
        </p:txBody>
      </p:sp>
      <p:sp>
        <p:nvSpPr>
          <p:cNvPr id="369" name="Прямоугольник 5"/>
          <p:cNvSpPr/>
          <p:nvPr/>
        </p:nvSpPr>
        <p:spPr>
          <a:xfrm>
            <a:off x="1908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70" name="Рисунок 1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36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1980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B7C84E-F094-414A-8B3B-2990D51A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46887"/>
            <a:ext cx="9927602" cy="6867447"/>
          </a:xfrm>
          <a:prstGeom prst="rect">
            <a:avLst/>
          </a:prstGeom>
        </p:spPr>
      </p:pic>
      <p:sp>
        <p:nvSpPr>
          <p:cNvPr id="372" name="Текст 3_0"/>
          <p:cNvSpPr txBox="1"/>
          <p:nvPr/>
        </p:nvSpPr>
        <p:spPr>
          <a:xfrm>
            <a:off x="288720" y="215270"/>
            <a:ext cx="9071280" cy="4125912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>
            <a:normAutofit fontScale="25000" lnSpcReduction="20000"/>
          </a:bodyPr>
          <a:lstStyle/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1" strike="noStrike" spc="-1" dirty="0">
                <a:solidFill>
                  <a:srgbClr val="000000"/>
                </a:solidFill>
                <a:latin typeface="Times New Roman"/>
              </a:rPr>
              <a:t>Увековечивание.</a:t>
            </a:r>
            <a:endParaRPr lang="ru-RU" sz="6400" spc="-1" dirty="0">
              <a:solidFill>
                <a:srgbClr val="000000"/>
              </a:solidFill>
              <a:latin typeface="Times New Roman"/>
            </a:endParaRPr>
          </a:p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И</a:t>
            </a: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</a:rPr>
              <a:t>мя знаменитого земляка присвоено улице, связывающей г. Нюрбу и микрорайона </a:t>
            </a:r>
            <a:r>
              <a:rPr lang="ru-RU" sz="6400" b="0" strike="noStrike" spc="-1" dirty="0" err="1">
                <a:solidFill>
                  <a:srgbClr val="000000"/>
                </a:solidFill>
                <a:latin typeface="Times New Roman"/>
              </a:rPr>
              <a:t>Убоян</a:t>
            </a: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</a:rPr>
              <a:t>Имя Николая Чусовского носил теплоход «Герой Советского Союза Н. Н. Чусовской» (бывший теплоход «Москва»). </a:t>
            </a:r>
          </a:p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  <a:ea typeface="Trebuchet MS"/>
              </a:rPr>
              <a:t>6 августа 1946 года решением исполнительного комитета Нюрбинского районного Совета депутатов трудящихся имя Н. Н. Чусовского было присвоено </a:t>
            </a:r>
            <a:r>
              <a:rPr lang="ru-RU" sz="6400" b="0" strike="noStrike" spc="-1" dirty="0" err="1">
                <a:solidFill>
                  <a:srgbClr val="000000"/>
                </a:solidFill>
                <a:latin typeface="Times New Roman"/>
                <a:ea typeface="Trebuchet MS"/>
              </a:rPr>
              <a:t>Куочайской</a:t>
            </a: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  <a:ea typeface="Trebuchet MS"/>
              </a:rPr>
              <a:t> начальной школе, где он учился, улице в городе Нюрба (бывшая Пролетарская) и колхозу «Коммунар».</a:t>
            </a:r>
            <a:endParaRPr lang="ru-RU" sz="6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  <a:ea typeface="Trebuchet MS"/>
              </a:rPr>
              <a:t>В 1977 году Совет Министров Якутской АССР своим постановлением разрешил Ленинскому (Нюрбинскому) райисполкому проводить ежегодный республиканский турнир по боксу на приз Н. Н. Чусовского. </a:t>
            </a:r>
            <a:endParaRPr lang="ru-RU" sz="6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R="0" lvl="0" indent="360000" defTabSz="914400" rtl="0" eaLnBrk="1" fontAlgn="auto" latinLnBrk="0" hangingPunct="1">
              <a:lnSpc>
                <a:spcPct val="120000"/>
              </a:lnSpc>
              <a:buClrTx/>
              <a:buSzTx/>
              <a:tabLst>
                <a:tab pos="2475720" algn="l"/>
              </a:tabLst>
              <a:defRPr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  <a:ea typeface="Trebuchet MS"/>
              </a:rPr>
              <a:t>Руководство бывшего совхоза «Нюрбинский» в 1977 году учредило для передовых коневодов, механизаторов, животноводов премию имени Чусовского Н. Н. с вручением значка и денежных премий.</a:t>
            </a:r>
            <a:r>
              <a:rPr kumimoji="0" lang="ru-RU" sz="6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DejaVu Sans"/>
              </a:rPr>
              <a:t> решением рабочкома профсоюза и дирекции совхоза лауреату этой премии вручался знак</a:t>
            </a:r>
          </a:p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  <a:ea typeface="Trebuchet MS"/>
              </a:rPr>
              <a:t>В Нюрбе и на Аллее Героев на площади Победы в г. Якутске установлен памятный бюст. </a:t>
            </a:r>
          </a:p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/>
              </a:rPr>
              <a:t>Его именем названа улица в г. Якутске. Имя Н. Н. Чусовского  носит новая современная школа с. Антоновка, на берегу Вилюя открыт сквер с памятником Н.Н. Чусовского.</a:t>
            </a:r>
            <a:endParaRPr lang="ru-RU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Прямоугольник 5_0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74" name="Рисунок 1_0"/>
          <p:cNvPicPr/>
          <p:nvPr/>
        </p:nvPicPr>
        <p:blipFill>
          <a:blip r:embed="rId4">
            <a:alphaModFix amt="86000"/>
          </a:blip>
          <a:srcRect l="13697" t="15976" r="69093" b="18387"/>
          <a:stretch/>
        </p:blipFill>
        <p:spPr>
          <a:xfrm>
            <a:off x="9360000" y="37440"/>
            <a:ext cx="486000" cy="1042560"/>
          </a:xfrm>
          <a:prstGeom prst="rect">
            <a:avLst/>
          </a:prstGeom>
          <a:ln w="0">
            <a:noFill/>
          </a:ln>
        </p:spPr>
      </p:pic>
      <p:pic>
        <p:nvPicPr>
          <p:cNvPr id="376" name="Рисунок 375"/>
          <p:cNvPicPr/>
          <p:nvPr/>
        </p:nvPicPr>
        <p:blipFill>
          <a:blip r:embed="rId5">
            <a:alphaModFix amt="86000"/>
          </a:blip>
          <a:stretch/>
        </p:blipFill>
        <p:spPr>
          <a:xfrm>
            <a:off x="5548441" y="5064989"/>
            <a:ext cx="1260000" cy="1440000"/>
          </a:xfrm>
          <a:prstGeom prst="rect">
            <a:avLst/>
          </a:prstGeom>
          <a:ln w="0">
            <a:noFill/>
          </a:ln>
        </p:spPr>
      </p:pic>
      <p:pic>
        <p:nvPicPr>
          <p:cNvPr id="377" name="Рисунок 376"/>
          <p:cNvPicPr/>
          <p:nvPr/>
        </p:nvPicPr>
        <p:blipFill>
          <a:blip r:embed="rId6">
            <a:alphaModFix amt="86000"/>
          </a:blip>
          <a:stretch/>
        </p:blipFill>
        <p:spPr>
          <a:xfrm>
            <a:off x="6801230" y="4310218"/>
            <a:ext cx="2869092" cy="223861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9506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2ED2E2-6A52-4085-A0FE-9DEA5D251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4" y="-9447"/>
            <a:ext cx="9927602" cy="6867447"/>
          </a:xfrm>
          <a:prstGeom prst="rect">
            <a:avLst/>
          </a:prstGeom>
        </p:spPr>
      </p:pic>
      <p:sp>
        <p:nvSpPr>
          <p:cNvPr id="426" name="Текст 3_4"/>
          <p:cNvSpPr txBox="1"/>
          <p:nvPr/>
        </p:nvSpPr>
        <p:spPr>
          <a:xfrm>
            <a:off x="307034" y="381701"/>
            <a:ext cx="9568765" cy="2591397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Героев в Нюрбинском районе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дата, которая отмечается в Нюрбинском районе ежегодно 10 мая. Она была утверждена Главой Нюрбинского района </a:t>
            </a:r>
            <a:r>
              <a:rPr lang="ru-RU" sz="200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Иннокентьевым</a:t>
            </a:r>
            <a:r>
              <a:rPr lang="ru-RU" sz="20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Алексеем Михайловичем в 2018 г.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Нюрбинском районе 5 Героев: 2 героя Советского Союза, 1 герой Социалистического труда и 2 Героя Российской Федерации.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Н. Чусовской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первый Герой Советского Союза из Нюрбы.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 своими Героями!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7" name="Picture 3_0" descr="C:\Users\Админ\OneDrive\Рабочий стол\Сиргэ түспүт аналгын  Сирдээн булан дьоллонуоҥ Таисия Ноговицына\фото Алексеева.jpeg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3896141" y="2751244"/>
            <a:ext cx="1586520" cy="2300040"/>
          </a:xfrm>
          <a:prstGeom prst="rect">
            <a:avLst/>
          </a:prstGeom>
          <a:ln w="0">
            <a:noFill/>
          </a:ln>
        </p:spPr>
      </p:pic>
      <p:pic>
        <p:nvPicPr>
          <p:cNvPr id="428" name="Picture 4_1" descr="C:\Users\Админ\OneDrive\Рабочий стол\Сиргэ түспүт аналгын  Сирдээн булан дьоллонуоҥ Таисия Ноговицына\Герой Кондратьев.jpeg"/>
          <p:cNvPicPr/>
          <p:nvPr/>
        </p:nvPicPr>
        <p:blipFill>
          <a:blip r:embed="rId5">
            <a:alphaModFix amt="86000"/>
          </a:blip>
          <a:stretch/>
        </p:blipFill>
        <p:spPr>
          <a:xfrm>
            <a:off x="5709419" y="2751244"/>
            <a:ext cx="1724400" cy="2279880"/>
          </a:xfrm>
          <a:prstGeom prst="rect">
            <a:avLst/>
          </a:prstGeom>
          <a:ln w="0">
            <a:noFill/>
          </a:ln>
        </p:spPr>
      </p:pic>
      <p:pic>
        <p:nvPicPr>
          <p:cNvPr id="429" name="Picture 6_1"/>
          <p:cNvPicPr/>
          <p:nvPr/>
        </p:nvPicPr>
        <p:blipFill>
          <a:blip r:embed="rId6">
            <a:alphaModFix amt="86000"/>
          </a:blip>
          <a:stretch/>
        </p:blipFill>
        <p:spPr>
          <a:xfrm>
            <a:off x="2246250" y="2751244"/>
            <a:ext cx="1448280" cy="2292840"/>
          </a:xfrm>
          <a:prstGeom prst="rect">
            <a:avLst/>
          </a:prstGeom>
          <a:ln w="9525">
            <a:noFill/>
          </a:ln>
        </p:spPr>
      </p:pic>
      <p:pic>
        <p:nvPicPr>
          <p:cNvPr id="430" name="Picture 8_0"/>
          <p:cNvPicPr/>
          <p:nvPr/>
        </p:nvPicPr>
        <p:blipFill>
          <a:blip r:embed="rId7">
            <a:alphaModFix amt="86000"/>
          </a:blip>
          <a:srcRect t="2905"/>
          <a:stretch/>
        </p:blipFill>
        <p:spPr>
          <a:xfrm>
            <a:off x="286076" y="2793364"/>
            <a:ext cx="1655640" cy="2288520"/>
          </a:xfrm>
          <a:prstGeom prst="rect">
            <a:avLst/>
          </a:prstGeom>
          <a:ln w="9525">
            <a:noFill/>
          </a:ln>
        </p:spPr>
      </p:pic>
      <p:sp>
        <p:nvSpPr>
          <p:cNvPr id="431" name="Прямоугольник 10_1"/>
          <p:cNvSpPr/>
          <p:nvPr/>
        </p:nvSpPr>
        <p:spPr>
          <a:xfrm>
            <a:off x="272518" y="5352462"/>
            <a:ext cx="17244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Н. Н. Чусовской </a:t>
            </a:r>
            <a:r>
              <a:rPr lang="ru-RU" sz="1600" strike="noStrike" spc="-1" dirty="0">
                <a:solidFill>
                  <a:srgbClr val="000000"/>
                </a:solidFill>
                <a:latin typeface="Times New Roman"/>
              </a:rPr>
              <a:t>Герой Советского Союза</a:t>
            </a:r>
            <a:endParaRPr lang="ru-RU" sz="1600" strike="noStrike" spc="-1" dirty="0">
              <a:latin typeface="Times New Roman"/>
            </a:endParaRPr>
          </a:p>
        </p:txBody>
      </p:sp>
      <p:sp>
        <p:nvSpPr>
          <p:cNvPr id="432" name="Прямоугольник 11_1"/>
          <p:cNvSpPr/>
          <p:nvPr/>
        </p:nvSpPr>
        <p:spPr>
          <a:xfrm>
            <a:off x="2211690" y="5352462"/>
            <a:ext cx="16556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Н. П. Кудряшов </a:t>
            </a:r>
            <a:r>
              <a:rPr lang="ru-RU" sz="1600" strike="noStrike" spc="-1" dirty="0">
                <a:solidFill>
                  <a:srgbClr val="000000"/>
                </a:solidFill>
                <a:latin typeface="Times New Roman"/>
              </a:rPr>
              <a:t>Герой Советского Союза</a:t>
            </a:r>
            <a:endParaRPr lang="ru-RU" sz="1600" strike="noStrike" spc="-1" dirty="0">
              <a:latin typeface="Times New Roman"/>
            </a:endParaRPr>
          </a:p>
        </p:txBody>
      </p:sp>
      <p:sp>
        <p:nvSpPr>
          <p:cNvPr id="433" name="Прямоугольник 12_1"/>
          <p:cNvSpPr/>
          <p:nvPr/>
        </p:nvSpPr>
        <p:spPr>
          <a:xfrm>
            <a:off x="3896141" y="5352462"/>
            <a:ext cx="175896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М. Ф. Алексеев </a:t>
            </a:r>
            <a:r>
              <a:rPr lang="ru-RU" sz="1600" strike="noStrike" spc="-1" dirty="0">
                <a:solidFill>
                  <a:srgbClr val="000000"/>
                </a:solidFill>
                <a:latin typeface="Times New Roman"/>
              </a:rPr>
              <a:t>строитель, Герой Социалистического труда</a:t>
            </a:r>
            <a:endParaRPr lang="ru-RU" sz="1600" strike="noStrike" spc="-1" dirty="0">
              <a:latin typeface="Times New Roman"/>
            </a:endParaRPr>
          </a:p>
        </p:txBody>
      </p:sp>
      <p:sp>
        <p:nvSpPr>
          <p:cNvPr id="434" name="Прямоугольник 13_0"/>
          <p:cNvSpPr/>
          <p:nvPr/>
        </p:nvSpPr>
        <p:spPr>
          <a:xfrm>
            <a:off x="5674859" y="5352462"/>
            <a:ext cx="186355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Д. Ю. Кондратьев </a:t>
            </a:r>
            <a:r>
              <a:rPr lang="ru-RU" sz="1600" strike="noStrike" spc="-1" dirty="0">
                <a:solidFill>
                  <a:srgbClr val="000000"/>
                </a:solidFill>
                <a:latin typeface="Times New Roman"/>
              </a:rPr>
              <a:t>летчик-космонавт, Герой России</a:t>
            </a:r>
            <a:endParaRPr lang="ru-RU" sz="1600" strike="noStrike" spc="-1" dirty="0">
              <a:latin typeface="Times New Roman"/>
            </a:endParaRPr>
          </a:p>
        </p:txBody>
      </p:sp>
      <p:pic>
        <p:nvPicPr>
          <p:cNvPr id="435" name="Рисунок 434"/>
          <p:cNvPicPr/>
          <p:nvPr/>
        </p:nvPicPr>
        <p:blipFill>
          <a:blip r:embed="rId8">
            <a:alphaModFix amt="86000"/>
          </a:blip>
          <a:stretch/>
        </p:blipFill>
        <p:spPr>
          <a:xfrm>
            <a:off x="7606259" y="2751244"/>
            <a:ext cx="1724400" cy="2223360"/>
          </a:xfrm>
          <a:prstGeom prst="rect">
            <a:avLst/>
          </a:prstGeom>
          <a:ln w="0">
            <a:noFill/>
          </a:ln>
        </p:spPr>
      </p:pic>
      <p:sp>
        <p:nvSpPr>
          <p:cNvPr id="436" name="Прямоугольник 13_3"/>
          <p:cNvSpPr/>
          <p:nvPr/>
        </p:nvSpPr>
        <p:spPr>
          <a:xfrm>
            <a:off x="5863320" y="2736000"/>
            <a:ext cx="1724400" cy="11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TextBox 436"/>
          <p:cNvSpPr txBox="1"/>
          <p:nvPr/>
        </p:nvSpPr>
        <p:spPr>
          <a:xfrm>
            <a:off x="7606259" y="5352462"/>
            <a:ext cx="1896840" cy="117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А. Н. Григорьев-Тута, </a:t>
            </a:r>
            <a:r>
              <a:rPr lang="ru-RU" sz="1600" strike="noStrike" spc="-1" dirty="0">
                <a:solidFill>
                  <a:srgbClr val="000000"/>
                </a:solidFill>
                <a:latin typeface="Times New Roman"/>
              </a:rPr>
              <a:t>российский военнослужащий 39-й бригады в СВО. Герой России</a:t>
            </a:r>
            <a:endParaRPr lang="ru-RU" sz="1600" strike="noStrike" spc="-1" dirty="0">
              <a:latin typeface="Times New Roman"/>
            </a:endParaRPr>
          </a:p>
        </p:txBody>
      </p:sp>
      <p:sp>
        <p:nvSpPr>
          <p:cNvPr id="438" name="Прямоугольник 5_11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439" name="Рисунок 1_11"/>
          <p:cNvPicPr/>
          <p:nvPr/>
        </p:nvPicPr>
        <p:blipFill>
          <a:blip r:embed="rId9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3A6365-D3A4-4A52-8FD0-2C685233F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441" name="Прямоугольник 1"/>
          <p:cNvSpPr/>
          <p:nvPr/>
        </p:nvSpPr>
        <p:spPr>
          <a:xfrm>
            <a:off x="-360" y="-108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442" name="Рисунок 2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360" y="-13320"/>
            <a:ext cx="486000" cy="1042560"/>
          </a:xfrm>
          <a:prstGeom prst="rect">
            <a:avLst/>
          </a:prstGeom>
          <a:ln w="0">
            <a:noFill/>
          </a:ln>
        </p:spPr>
      </p:pic>
      <p:sp>
        <p:nvSpPr>
          <p:cNvPr id="443" name="TextBox 442"/>
          <p:cNvSpPr txBox="1"/>
          <p:nvPr/>
        </p:nvSpPr>
        <p:spPr>
          <a:xfrm>
            <a:off x="150920" y="507959"/>
            <a:ext cx="9410330" cy="35580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0000"/>
            <a:r>
              <a:rPr lang="ru-RU" sz="25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имени Николая Николаевича Чусовского </a:t>
            </a:r>
            <a:r>
              <a:rPr lang="ru-RU" sz="25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о его героизме.</a:t>
            </a:r>
          </a:p>
          <a:p>
            <a:pPr indent="360000"/>
            <a:r>
              <a:rPr lang="ru-RU" sz="25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героя важен для формирования патриотизма у подрастающего поколения.</a:t>
            </a:r>
          </a:p>
          <a:p>
            <a:pPr indent="360000"/>
            <a:r>
              <a:rPr lang="ru-RU" sz="25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Герои, такие как Чусовской, должны быть частью исторической памяти каждого гражданина.</a:t>
            </a:r>
          </a:p>
          <a:p>
            <a:pPr indent="360000"/>
            <a:r>
              <a:rPr lang="ru-RU" sz="25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историй о героях влияет на патриотическое воспитание.</a:t>
            </a:r>
          </a:p>
          <a:p>
            <a:pPr indent="360000"/>
            <a:r>
              <a:rPr lang="ru-RU" sz="25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продолжать изучать и помнить о наших защитниках!</a:t>
            </a:r>
          </a:p>
          <a:p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9DD278-982E-484C-8E83-B7BC5F070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450" name="Прямоугольник 9"/>
          <p:cNvSpPr/>
          <p:nvPr/>
        </p:nvSpPr>
        <p:spPr>
          <a:xfrm>
            <a:off x="-9720" y="-504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451" name="Рисунок 1"/>
          <p:cNvPicPr/>
          <p:nvPr/>
        </p:nvPicPr>
        <p:blipFill>
          <a:blip r:embed="rId4">
            <a:alphaModFix amt="86000"/>
          </a:blip>
          <a:srcRect l="13697" t="15976" r="69093" b="18387"/>
          <a:stretch/>
        </p:blipFill>
        <p:spPr>
          <a:xfrm>
            <a:off x="9423360" y="-13320"/>
            <a:ext cx="486000" cy="1042560"/>
          </a:xfrm>
          <a:prstGeom prst="rect">
            <a:avLst/>
          </a:prstGeom>
          <a:ln w="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2A3FE-73FB-4FBA-A810-2BE7EC18748E}"/>
              </a:ext>
            </a:extLst>
          </p:cNvPr>
          <p:cNvSpPr txBox="1"/>
          <p:nvPr/>
        </p:nvSpPr>
        <p:spPr>
          <a:xfrm>
            <a:off x="412389" y="388060"/>
            <a:ext cx="8909164" cy="4408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rebuchet MS"/>
                <a:cs typeface="DejaVu Sans"/>
              </a:rPr>
              <a:t>Список использованной литературы:</a:t>
            </a:r>
          </a:p>
          <a:p>
            <a:pPr marR="0" lvl="0" indent="36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AutoNum type="arabicPeriod"/>
              <a:tabLst>
                <a:tab pos="0" algn="l"/>
              </a:tabLst>
              <a:defRPr/>
            </a:pPr>
            <a:r>
              <a:rPr kumimoji="0" lang="ru-RU" sz="2400" b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rebuchet MS"/>
                <a:cs typeface="DejaVu Sans"/>
              </a:rPr>
              <a:t>"Знатные люди Нюрбинского улуса/ Автор-составитель И.А. Анисимов. - Якутск: </a:t>
            </a:r>
            <a:r>
              <a:rPr kumimoji="0" lang="ru-RU" sz="2400" b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rebuchet MS"/>
                <a:cs typeface="DejaVu Sans"/>
              </a:rPr>
              <a:t>Бичик</a:t>
            </a:r>
            <a:r>
              <a:rPr kumimoji="0" lang="ru-RU" sz="2400" b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rebuchet MS"/>
                <a:cs typeface="DejaVu Sans"/>
              </a:rPr>
              <a:t>, 2004. - 344 с., Стр.242; </a:t>
            </a:r>
          </a:p>
          <a:p>
            <a:pPr marR="0" lvl="0" indent="36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AutoNum type="arabicPeriod"/>
              <a:tabLst>
                <a:tab pos="0" algn="l"/>
              </a:tabLst>
              <a:defRPr/>
            </a:pP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Герой Советского Союза майор Чусовской (документальная повесть, очерки, документы, воспоминания)/Д. 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Бубякин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. – Якутск: 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Бичик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, 2004. – 184 с.;</a:t>
            </a:r>
          </a:p>
          <a:p>
            <a:pPr marR="0" lvl="0" indent="36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AutoNum type="arabicPeriod"/>
              <a:tabLst>
                <a:tab pos="0" algn="l"/>
              </a:tabLst>
              <a:defRPr/>
            </a:pPr>
            <a:r>
              <a:rPr kumimoji="0" lang="ru-RU" sz="2400" b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Сайт </a:t>
            </a:r>
            <a:r>
              <a:rPr lang="ru-RU" sz="2400" u="sng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cbsykt.ru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 ссылке</a:t>
            </a:r>
            <a:r>
              <a:rPr lang="ru-RU" sz="240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ИМЕНА ГЕРОЕВ НА УЛИЦАХ  ЯКУТСКА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indent="36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AutoNum type="arabicPeriod"/>
              <a:tabLst>
                <a:tab pos="0" algn="l"/>
              </a:tabLst>
              <a:defRPr/>
            </a:pPr>
            <a:r>
              <a:rPr kumimoji="0" lang="ru-RU" sz="2400" b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Интернет-ресурсы. Документы и статьи из исторических архивов;</a:t>
            </a:r>
          </a:p>
          <a:p>
            <a:pPr marR="0" lvl="0" indent="36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AutoNum type="arabicPeriod"/>
              <a:tabLst>
                <a:tab pos="0" algn="l"/>
              </a:tabLst>
              <a:defRPr/>
            </a:pPr>
            <a:r>
              <a:rPr kumimoji="0" lang="ru-RU" sz="2400" b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Газеты «</a:t>
            </a:r>
            <a:r>
              <a:rPr kumimoji="0" lang="ru-RU" sz="2400" b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Ньурба</a:t>
            </a:r>
            <a:r>
              <a:rPr kumimoji="0" lang="ru-RU" sz="2400" b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», «Огни Нюрбы».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47C693-400D-45CF-B39E-7163109DC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54" name="Прямоугольник 4"/>
          <p:cNvSpPr/>
          <p:nvPr/>
        </p:nvSpPr>
        <p:spPr>
          <a:xfrm>
            <a:off x="14760" y="-133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55" name="Рисунок 1"/>
          <p:cNvPicPr/>
          <p:nvPr/>
        </p:nvPicPr>
        <p:blipFill>
          <a:blip r:embed="rId4">
            <a:alphaModFix amt="86000"/>
          </a:blip>
          <a:srcRect l="13697" t="15976" r="69093" b="18387"/>
          <a:stretch/>
        </p:blipFill>
        <p:spPr>
          <a:xfrm>
            <a:off x="9423360" y="-13320"/>
            <a:ext cx="486000" cy="1042560"/>
          </a:xfrm>
          <a:prstGeom prst="rect">
            <a:avLst/>
          </a:prstGeom>
          <a:ln w="0">
            <a:noFill/>
          </a:ln>
        </p:spPr>
      </p:pic>
      <p:sp>
        <p:nvSpPr>
          <p:cNvPr id="356" name="TextBox 355"/>
          <p:cNvSpPr txBox="1"/>
          <p:nvPr/>
        </p:nvSpPr>
        <p:spPr>
          <a:xfrm>
            <a:off x="192720" y="431930"/>
            <a:ext cx="9714960" cy="292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жизни и подвигов героев войны важно для сохранения исторической памяти.</a:t>
            </a:r>
          </a:p>
          <a:p>
            <a:r>
              <a:rPr lang="ru-RU" sz="2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имени Николая Николаевича Чусовского — часть нашего исторического наследия, которая вдохновляет новое поколение.</a:t>
            </a:r>
          </a:p>
          <a:p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имени Николая Николаевича Чусовского и ее связь с событиями Великой Отечественной войны.</a:t>
            </a:r>
          </a:p>
          <a:p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военные подвиги Николая Николаевича Чусовского, а также значение его имени для нашего города.</a:t>
            </a:r>
          </a:p>
          <a:p>
            <a:endParaRPr lang="ru-RU" sz="18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D3D01D-FEDC-42A9-A246-30A1D622F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62" name="Прямоугольник 1"/>
          <p:cNvSpPr/>
          <p:nvPr/>
        </p:nvSpPr>
        <p:spPr>
          <a:xfrm>
            <a:off x="211560" y="493739"/>
            <a:ext cx="9334440" cy="6369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Цель исследования:</a:t>
            </a: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Проанализировать жизнь и подвиги Николая Николаевича Чусовского и оценить их вклад в историю нашей страны.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spc="-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Задачи:</a:t>
            </a:r>
            <a:endParaRPr lang="ru-RU" sz="2400" b="0" strike="noStrike" spc="-1" dirty="0">
              <a:latin typeface="XO Orie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Изучить биографию Николая Николаевича Чусовского.</a:t>
            </a:r>
            <a:endParaRPr lang="ru-RU" sz="2400" b="0" strike="noStrike" spc="-1" dirty="0">
              <a:latin typeface="XO Orie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Исследовать его военные достижения и подвиги.</a:t>
            </a:r>
            <a:endParaRPr lang="ru-RU" sz="2400" b="0" strike="noStrike" spc="-1" dirty="0">
              <a:latin typeface="XO Orie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Оценить значение его имени в нашей местности.</a:t>
            </a:r>
            <a:endParaRPr lang="ru-RU" sz="2400" b="0" strike="noStrike" spc="-1" dirty="0">
              <a:latin typeface="XO Orie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Провести опрос о знании героя среди одноклассников и жителей Нюрбы.</a:t>
            </a:r>
          </a:p>
          <a:p>
            <a:endParaRPr lang="ru-RU" sz="2400" spc="-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sah-RU" sz="2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sah-RU" sz="24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литературных источников.</a:t>
            </a:r>
            <a:endParaRPr lang="ru-RU" sz="2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sah-RU" sz="24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и анкетирование.</a:t>
            </a:r>
          </a:p>
          <a:p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latin typeface="XO Oriel"/>
            </a:endParaRPr>
          </a:p>
        </p:txBody>
      </p:sp>
      <p:sp>
        <p:nvSpPr>
          <p:cNvPr id="363" name="Прямоугольник 9"/>
          <p:cNvSpPr/>
          <p:nvPr/>
        </p:nvSpPr>
        <p:spPr>
          <a:xfrm>
            <a:off x="-28800" y="-133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64" name="Рисунок 3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36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B7C84E-F094-414A-8B3B-2990D51A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46887"/>
            <a:ext cx="9927602" cy="6867447"/>
          </a:xfrm>
          <a:prstGeom prst="rect">
            <a:avLst/>
          </a:prstGeom>
        </p:spPr>
      </p:pic>
      <p:sp>
        <p:nvSpPr>
          <p:cNvPr id="372" name="Текст 3_0"/>
          <p:cNvSpPr txBox="1"/>
          <p:nvPr/>
        </p:nvSpPr>
        <p:spPr>
          <a:xfrm>
            <a:off x="5939160" y="312839"/>
            <a:ext cx="3568824" cy="4525491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>
            <a:noAutofit/>
          </a:bodyPr>
          <a:lstStyle/>
          <a:p>
            <a:pPr indent="360000"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Постановлением заместителя председателя Исполкома Совета депутатов Нюрбинского района Н. Л. Николаевым 6 августа 1945 года присвоено улице Пролетарская поселка Нюрба имя героя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Microsoft YaHei"/>
              </a:rPr>
              <a:t>Советского Союза Николая Николаевича Чусовского. Протяженность составляет 3,3 километра.</a:t>
            </a:r>
            <a:endParaRPr lang="ru-RU" sz="2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Прямоугольник 5_0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74" name="Рисунок 1_0"/>
          <p:cNvPicPr/>
          <p:nvPr/>
        </p:nvPicPr>
        <p:blipFill>
          <a:blip r:embed="rId4">
            <a:alphaModFix amt="86000"/>
          </a:blip>
          <a:srcRect l="13697" t="15976" r="69093" b="18387"/>
          <a:stretch/>
        </p:blipFill>
        <p:spPr>
          <a:xfrm>
            <a:off x="9360000" y="37440"/>
            <a:ext cx="486000" cy="104256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D9C8CD-EB1F-40E4-A88A-19A92B2029A4}"/>
              </a:ext>
            </a:extLst>
          </p:cNvPr>
          <p:cNvPicPr/>
          <p:nvPr/>
        </p:nvPicPr>
        <p:blipFill rotWithShape="1">
          <a:blip r:embed="rId5">
            <a:alphaModFix amt="86000"/>
          </a:blip>
          <a:srcRect t="11318" r="3990" b="2823"/>
          <a:stretch/>
        </p:blipFill>
        <p:spPr>
          <a:xfrm>
            <a:off x="57268" y="551566"/>
            <a:ext cx="5850424" cy="2428308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AE5C9-2E1D-43DD-9043-556059B7B3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8"/>
          <a:stretch/>
        </p:blipFill>
        <p:spPr>
          <a:xfrm>
            <a:off x="57268" y="3368015"/>
            <a:ext cx="4725064" cy="30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F8E97D-0512-4852-8BDC-5F3341067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78" name="Rectangle 1"/>
          <p:cNvSpPr/>
          <p:nvPr/>
        </p:nvSpPr>
        <p:spPr>
          <a:xfrm>
            <a:off x="63539" y="330208"/>
            <a:ext cx="4515480" cy="560153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360000" algn="just">
              <a:lnSpc>
                <a:spcPct val="100000"/>
              </a:lnSpc>
              <a:tabLst>
                <a:tab pos="0" algn="l"/>
              </a:tabLst>
            </a:pPr>
            <a:r>
              <a:rPr lang="ru-RU" b="1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Николай Николаевич Чусовской </a:t>
            </a:r>
            <a:r>
              <a:rPr lang="ru-RU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(1910 – 1977) - первый Герой Советского Союза из Нюрбы. Родился в селе Александровка (</a:t>
            </a:r>
            <a:r>
              <a:rPr lang="ru-RU" strike="noStrike" spc="-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Кочайского</a:t>
            </a:r>
            <a:r>
              <a:rPr lang="ru-RU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наслега) Нюрбинского района 10 мая 1910 года в семье крестьянина.</a:t>
            </a: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  <a:tabLst>
                <a:tab pos="0" algn="l"/>
              </a:tabLst>
            </a:pPr>
            <a:r>
              <a:rPr lang="ru-RU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Красной Армии с 1928 года. </a:t>
            </a: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  <a:tabLst>
                <a:tab pos="0" algn="l"/>
              </a:tabLst>
            </a:pPr>
            <a:r>
              <a:rPr lang="ru-RU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1927 году поступил в Якутскую советскую партийную школу, окончил её в 1928 году.</a:t>
            </a: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  <a:tabLst>
                <a:tab pos="0" algn="l"/>
              </a:tabLst>
            </a:pPr>
            <a:r>
              <a:rPr lang="ru-RU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1928—1929 обучался в Якутской военной школе по подготовке младшего командирского состава.</a:t>
            </a: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  <a:tabLst>
                <a:tab pos="0" algn="l"/>
              </a:tabLst>
            </a:pPr>
            <a:r>
              <a:rPr lang="ru-RU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её окончания оставлен на сверхсрочную службу в должности младшего командира. </a:t>
            </a: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  <a:tabLst>
                <a:tab pos="0" algn="l"/>
              </a:tabLst>
            </a:pPr>
            <a:r>
              <a:rPr lang="ru-RU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1931 г. направлен для продолжения учебы в Омское военно-пехотное училище им. М. В. Фрунзе.</a:t>
            </a: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379" name="AutoShape 3_1"/>
          <p:cNvSpPr/>
          <p:nvPr/>
        </p:nvSpPr>
        <p:spPr>
          <a:xfrm>
            <a:off x="148680" y="-136800"/>
            <a:ext cx="29196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AutoShape 5_1"/>
          <p:cNvSpPr/>
          <p:nvPr/>
        </p:nvSpPr>
        <p:spPr>
          <a:xfrm>
            <a:off x="148680" y="-136800"/>
            <a:ext cx="29196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AutoShape 7_1"/>
          <p:cNvSpPr/>
          <p:nvPr/>
        </p:nvSpPr>
        <p:spPr>
          <a:xfrm>
            <a:off x="148680" y="-136800"/>
            <a:ext cx="29196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2" name="Picture 8_1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4664160" y="684488"/>
            <a:ext cx="4755840" cy="2744511"/>
          </a:xfrm>
          <a:prstGeom prst="rect">
            <a:avLst/>
          </a:prstGeom>
          <a:ln w="9525">
            <a:noFill/>
          </a:ln>
        </p:spPr>
      </p:pic>
      <p:sp>
        <p:nvSpPr>
          <p:cNvPr id="383" name="Прямоугольник 5_1"/>
          <p:cNvSpPr/>
          <p:nvPr/>
        </p:nvSpPr>
        <p:spPr>
          <a:xfrm>
            <a:off x="20160" y="7920"/>
            <a:ext cx="342576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84" name="Рисунок 1_1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C3C3EF-69BA-4EC8-9EAE-BB5D53BFD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86" name="Текст 3"/>
          <p:cNvSpPr txBox="1"/>
          <p:nvPr/>
        </p:nvSpPr>
        <p:spPr>
          <a:xfrm>
            <a:off x="70440" y="312840"/>
            <a:ext cx="4484530" cy="6141226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</a:rPr>
              <a:t> </a:t>
            </a:r>
          </a:p>
          <a:p>
            <a:pPr indent="360000" algn="just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призыве на фронт был получен 25 февраля 1944 года.</a:t>
            </a:r>
          </a:p>
          <a:p>
            <a:pPr indent="360000" algn="just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Майор, командир стрелкового батальона 127-го гвардейского стрелкового полка 57-й гвардейской стрелковой дивизии 8-й гвардейской армии 1-го Белорусского фронта. Принял участие в освобождении Молдавии, Украины, Польши.</a:t>
            </a:r>
          </a:p>
          <a:p>
            <a:pPr indent="360000" algn="just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Имеет медаль «За взятие Берлина», «За освобождение Варшавы», «За победу над Германией в Великой Отечественной войне 1941-1945 </a:t>
            </a:r>
            <a:r>
              <a:rPr lang="ru-RU" sz="6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г.г</a:t>
            </a: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.», «Орден Красного Знамени», «Орден Красной Звезды», «Отечественной войны </a:t>
            </a:r>
            <a:r>
              <a:rPr lang="en-US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</a:t>
            </a: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ah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степени</a:t>
            </a: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r>
              <a:rPr lang="sah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6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>
              <a:lnSpc>
                <a:spcPct val="120000"/>
              </a:lnSpc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sah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Военного совета армии от 5 мая 1945 года присвоено звание Героя Советского Союза.</a:t>
            </a:r>
            <a:endParaRPr lang="sah-RU" sz="64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0000">
              <a:lnSpc>
                <a:spcPct val="120000"/>
              </a:lnSpc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1946 г. уволен в запас. До 1949 г. работал в Якутском обкоме КПСС. В 1952 г. окончил ВПШ при ЦК КПСС, вновь был призван в армию и до 1957 г. служил в Москве. Занесен в улусную Книгу почета (1965).</a:t>
            </a:r>
          </a:p>
          <a:p>
            <a:pPr indent="360000">
              <a:lnSpc>
                <a:spcPct val="120000"/>
              </a:lnSpc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ah-RU" sz="64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0000">
              <a:lnSpc>
                <a:spcPct val="120000"/>
              </a:lnSpc>
            </a:pPr>
            <a:endParaRPr lang="ru-RU" sz="64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360000">
              <a:lnSpc>
                <a:spcPct val="120000"/>
              </a:lnSpc>
              <a:tabLst>
                <a:tab pos="0" algn="l"/>
              </a:tabLst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ru-RU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7" name="Picture 5_1" descr="https://sakhalit.com/wp-content/uploads/2021/12/%D0%A7%D1%83%D1%81%D0%BE%D0%B2.jpg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4647012" y="249174"/>
            <a:ext cx="4759920" cy="2804744"/>
          </a:xfrm>
          <a:prstGeom prst="rect">
            <a:avLst/>
          </a:prstGeom>
          <a:ln w="0">
            <a:noFill/>
          </a:ln>
        </p:spPr>
      </p:pic>
      <p:sp>
        <p:nvSpPr>
          <p:cNvPr id="388" name="Прямоугольник 5_2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89" name="Рисунок 1_2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A8FAF3-C9DA-40F3-BBC0-5F319119B0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38" b="1813"/>
          <a:stretch/>
        </p:blipFill>
        <p:spPr>
          <a:xfrm>
            <a:off x="4779813" y="3210910"/>
            <a:ext cx="4724773" cy="3243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EC8299-B5BD-48E8-A43E-0A3CA2C6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90" name="Текст 3_1"/>
          <p:cNvSpPr txBox="1"/>
          <p:nvPr/>
        </p:nvSpPr>
        <p:spPr>
          <a:xfrm>
            <a:off x="133166" y="242566"/>
            <a:ext cx="9428084" cy="2802476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>
            <a:noAutofit/>
          </a:bodyPr>
          <a:lstStyle/>
          <a:p>
            <a:pPr indent="3240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Сражение за </a:t>
            </a:r>
            <a:r>
              <a:rPr lang="ru-RU" sz="1600" b="0" strike="noStrike" spc="-1" dirty="0" err="1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Зееловские</a:t>
            </a:r>
            <a:r>
              <a:rPr lang="ru-RU" sz="16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высоты - советская наступательная операция, проведенная с 16 по 19 апреля 1945 года в рамках Берлинской наступательной операции (примерно в 90 километрах к востоку от Берлина). </a:t>
            </a:r>
          </a:p>
          <a:p>
            <a:pPr indent="3240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Н. Н. Чусовской проявил исключительное мужество и отвагу при штурме </a:t>
            </a:r>
            <a:r>
              <a:rPr lang="ru-RU" sz="1600" b="0" strike="noStrike" spc="-1" dirty="0" err="1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Зееловских</a:t>
            </a:r>
            <a:r>
              <a:rPr lang="ru-RU" sz="16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высот. Обеспечил переправу батальона через водную преграду, выбил противника из укрепленных высот и 17 апреля 1945 г. ворвался в г. </a:t>
            </a:r>
            <a:r>
              <a:rPr lang="ru-RU" sz="1600" b="0" strike="noStrike" spc="-1" dirty="0" err="1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Зеелов</a:t>
            </a:r>
            <a:r>
              <a:rPr lang="ru-RU" sz="16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. После уличных боев очистил от противника юго-восточную часть города, его батальон уничтожил 150 солдат и офицеров противника, минометную батарею, 12 огневых точек. Подбил танк и две самоходные пушки.</a:t>
            </a:r>
          </a:p>
          <a:p>
            <a:pPr indent="3240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Помнят о подвиге воина-</a:t>
            </a:r>
            <a:r>
              <a:rPr lang="ru-RU" sz="16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якутянина</a:t>
            </a:r>
            <a:r>
              <a:rPr lang="ru-RU" sz="16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 пределами его родной республики. На стеле экспозиции города </a:t>
            </a:r>
            <a:r>
              <a:rPr lang="ru-RU" sz="16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Зеелова</a:t>
            </a:r>
            <a:r>
              <a:rPr lang="ru-RU" sz="16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(Германия) среди 20 Героев Советского Союза золотом высечено имя воина-якута — майора Николая Николаевича Чусовского.</a:t>
            </a:r>
          </a:p>
        </p:txBody>
      </p:sp>
      <p:sp>
        <p:nvSpPr>
          <p:cNvPr id="392" name="Прямоугольник 5_3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93" name="Рисунок 1_3"/>
          <p:cNvPicPr/>
          <p:nvPr/>
        </p:nvPicPr>
        <p:blipFill>
          <a:blip r:embed="rId4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EBF9D6-9249-43DA-990D-98A2BDC25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7" y="2986339"/>
            <a:ext cx="8013838" cy="3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4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D8C2E-C771-46A3-98ED-637C69873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" y="-9448"/>
            <a:ext cx="9927602" cy="6867447"/>
          </a:xfrm>
          <a:prstGeom prst="rect">
            <a:avLst/>
          </a:prstGeom>
        </p:spPr>
      </p:pic>
      <p:sp>
        <p:nvSpPr>
          <p:cNvPr id="394" name="Текст 3_2"/>
          <p:cNvSpPr txBox="1"/>
          <p:nvPr/>
        </p:nvSpPr>
        <p:spPr>
          <a:xfrm>
            <a:off x="423899" y="363381"/>
            <a:ext cx="8554320" cy="1864914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ru-RU" sz="77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Чусовской </a:t>
            </a:r>
            <a:r>
              <a:rPr lang="ru-RU" sz="7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7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ЗЕЕЛОВСКИХ ВЫСОТ</a:t>
            </a: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ru-RU" sz="7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Чуйков Василий Иванович, маршал Советского Союза о нашем Николае Чусовском сказал: «Николай Николаевич Чусовской, якутский таежник, имел опыт преодоления бурных рек с помощью подручных средств. Он первый переплыл ров с веревкой в зубах... Не прошло и двадцати минут, как весь батальон, следуя примеру командира, перебрался на другой берег. Отсюда, зная общую задачу, мелкие подразделения начали штурм </a:t>
            </a:r>
            <a:r>
              <a:rPr lang="ru-RU" sz="77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Зееловских</a:t>
            </a:r>
            <a:r>
              <a:rPr lang="ru-RU" sz="7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высот».</a:t>
            </a: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ru-RU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5" name="Picture 2_0" descr="C:\Users\Админ\OneDrive\Рабочий стол\Сиргэ түспүт аналгын  Сирдээн булан дьоллонуоҥ Таисия Ноговицына\Чуйков.jpg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237382" y="2789710"/>
            <a:ext cx="5120640" cy="3830760"/>
          </a:xfrm>
          <a:prstGeom prst="rect">
            <a:avLst/>
          </a:prstGeom>
          <a:ln w="0">
            <a:noFill/>
          </a:ln>
        </p:spPr>
      </p:pic>
      <p:sp>
        <p:nvSpPr>
          <p:cNvPr id="396" name="Прямоугольник 5_4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397" name="Рисунок 1_4"/>
          <p:cNvPicPr/>
          <p:nvPr/>
        </p:nvPicPr>
        <p:blipFill>
          <a:blip r:embed="rId5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A2A44E-F055-414B-8277-74A0BEAEB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233" y="2795504"/>
            <a:ext cx="2831556" cy="38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521634-767E-4B0E-A319-0BE9C1DF8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"/>
            <a:ext cx="9927602" cy="6867447"/>
          </a:xfrm>
          <a:prstGeom prst="rect">
            <a:avLst/>
          </a:prstGeom>
        </p:spPr>
      </p:pic>
      <p:sp>
        <p:nvSpPr>
          <p:cNvPr id="402" name="Заголовок 1"/>
          <p:cNvSpPr txBox="1"/>
          <p:nvPr/>
        </p:nvSpPr>
        <p:spPr>
          <a:xfrm>
            <a:off x="103097" y="3191522"/>
            <a:ext cx="4656240" cy="3448467"/>
          </a:xfrm>
          <a:prstGeom prst="rect">
            <a:avLst/>
          </a:prstGeom>
          <a:noFill/>
          <a:ln w="0">
            <a:noFill/>
          </a:ln>
        </p:spPr>
        <p:txBody>
          <a:bodyPr lIns="100440" tIns="50040" rIns="100440" bIns="500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0000"/>
                </a:solidFill>
                <a:latin typeface="Times New Roman"/>
              </a:rPr>
              <a:t>Александр Николаевич Чусовской 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</a:rPr>
              <a:t>– пулеметчик лыжного батальона, служил в составе 3-го Белорусского фронта, почти 3 года воевал против  гитлеровских захватчиков, принял участие в освобождении Вильнюса, Каунаса, 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/>
              </a:rPr>
              <a:t>Инстенбурга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/>
              </a:rPr>
              <a:t>КёнигсбеНиколаевич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</a:rPr>
              <a:t> В сражении под </a:t>
            </a:r>
            <a:r>
              <a:rPr lang="ru-RU" sz="1500" b="0" strike="noStrike" spc="-1" dirty="0" err="1">
                <a:solidFill>
                  <a:srgbClr val="000000"/>
                </a:solidFill>
                <a:latin typeface="Times New Roman"/>
              </a:rPr>
              <a:t>Гжатском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</a:rPr>
              <a:t> был тяжело контужен. В мирное время он внёс огромный вклад в дело воспитания молодого поколения, организации народного образования. Александр Николаевич — заслуженный учитель Якутской АССР, заслуженный работник культуры Республики Саха (Якутия), отличник народного просвещения СССР. </a:t>
            </a:r>
            <a:r>
              <a:rPr lang="ru-RU" sz="1500" b="1" strike="noStrike" spc="-1" dirty="0">
                <a:solidFill>
                  <a:srgbClr val="000000"/>
                </a:solidFill>
                <a:latin typeface="Times New Roman"/>
              </a:rPr>
              <a:t>Его имя носит Нюрбинский технический лицей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3" name="Picture 2_3"/>
          <p:cNvPicPr/>
          <p:nvPr/>
        </p:nvPicPr>
        <p:blipFill>
          <a:blip r:embed="rId4">
            <a:alphaModFix amt="86000"/>
          </a:blip>
          <a:stretch/>
        </p:blipFill>
        <p:spPr>
          <a:xfrm>
            <a:off x="1056443" y="954720"/>
            <a:ext cx="2245703" cy="2243880"/>
          </a:xfrm>
          <a:prstGeom prst="rect">
            <a:avLst/>
          </a:prstGeom>
          <a:ln w="9525">
            <a:noFill/>
          </a:ln>
        </p:spPr>
      </p:pic>
      <p:sp>
        <p:nvSpPr>
          <p:cNvPr id="404" name="TextBox 8_1"/>
          <p:cNvSpPr/>
          <p:nvPr/>
        </p:nvSpPr>
        <p:spPr>
          <a:xfrm>
            <a:off x="146860" y="218011"/>
            <a:ext cx="9119345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фронтах Великой Отечественной войны из рода Чусовских,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Николая Николаевича, сражались двое его двоюродных братьев.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TextBox 9_1"/>
          <p:cNvSpPr/>
          <p:nvPr/>
        </p:nvSpPr>
        <p:spPr>
          <a:xfrm>
            <a:off x="5146665" y="3428131"/>
            <a:ext cx="4414680" cy="309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0000"/>
                </a:solidFill>
                <a:latin typeface="Times New Roman"/>
              </a:rPr>
              <a:t>Михаил Николаевич Чусовской </a:t>
            </a: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</a:rPr>
              <a:t>активно участвовал в защите Отечества, был автоматчиком, помощником командира отделения в составе 119-ой гвардейской стрелковой дивизии Северо-Западного фронта, далее 2-го Прибалтийского фронта. В мирное время Михаил Николаевич – советский партийный работник: успешно работал вторым секретарем Вилюйского, Орджоникидзевского райкомов партии, первым секретарем Кобяйского, Чурапчинского райкомов партии, работал в органах народного контроля, рыбоохраны республики. Заслуженный работник народного хозяйства Якутской АССР.</a:t>
            </a:r>
            <a:endParaRPr lang="ru-RU" sz="1500" b="0" strike="noStrike" spc="-1" dirty="0">
              <a:latin typeface="XO Oriel"/>
            </a:endParaRPr>
          </a:p>
        </p:txBody>
      </p:sp>
      <p:pic>
        <p:nvPicPr>
          <p:cNvPr id="406" name="Рисунок 405"/>
          <p:cNvPicPr/>
          <p:nvPr/>
        </p:nvPicPr>
        <p:blipFill>
          <a:blip r:embed="rId5">
            <a:alphaModFix amt="86000"/>
          </a:blip>
          <a:stretch/>
        </p:blipFill>
        <p:spPr>
          <a:xfrm>
            <a:off x="5967720" y="954720"/>
            <a:ext cx="2309760" cy="236196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5_6"/>
          <p:cNvSpPr/>
          <p:nvPr/>
        </p:nvSpPr>
        <p:spPr>
          <a:xfrm>
            <a:off x="19440" y="7920"/>
            <a:ext cx="342720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cap="all" spc="-1" dirty="0">
                <a:solidFill>
                  <a:srgbClr val="FF9831"/>
                </a:solidFill>
                <a:latin typeface="Times New Roman"/>
                <a:ea typeface="Calibri"/>
              </a:rPr>
              <a:t>Помним Ваш подвиг, ветераны</a:t>
            </a:r>
            <a:endParaRPr lang="ru-RU" sz="1400" b="0" strike="noStrike" spc="-1" dirty="0">
              <a:latin typeface="XO Oriel"/>
            </a:endParaRPr>
          </a:p>
        </p:txBody>
      </p:sp>
      <p:pic>
        <p:nvPicPr>
          <p:cNvPr id="408" name="Рисунок 1_6"/>
          <p:cNvPicPr/>
          <p:nvPr/>
        </p:nvPicPr>
        <p:blipFill>
          <a:blip r:embed="rId6">
            <a:alphaModFix amt="86000"/>
          </a:blip>
          <a:srcRect l="13697" t="15976" r="69093" b="18387"/>
          <a:stretch/>
        </p:blipFill>
        <p:spPr>
          <a:xfrm>
            <a:off x="9423720" y="-13320"/>
            <a:ext cx="486000" cy="10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1647</TotalTime>
  <Words>1907</Words>
  <Application>Microsoft Office PowerPoint</Application>
  <PresentationFormat>Лист A4 (210x297 мм)</PresentationFormat>
  <Paragraphs>122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XO Oriel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А С И Л И Й  В А С И Л Ь Е В И Ч М И Х А Й Л О В                   (1921-1999)</dc:title>
  <dc:subject/>
  <dc:creator>admin</dc:creator>
  <dc:description/>
  <cp:lastModifiedBy>stepanova.vv</cp:lastModifiedBy>
  <cp:revision>199</cp:revision>
  <cp:lastPrinted>2025-04-17T07:57:11Z</cp:lastPrinted>
  <dcterms:modified xsi:type="dcterms:W3CDTF">2025-04-17T08:49:52Z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Лист A4 (210x297 мм)</vt:lpwstr>
  </property>
  <property fmtid="{D5CDD505-2E9C-101B-9397-08002B2CF9AE}" pid="4" name="Slides">
    <vt:i4>20</vt:i4>
  </property>
</Properties>
</file>